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13" r:id="rId2"/>
    <p:sldId id="359" r:id="rId3"/>
    <p:sldId id="353" r:id="rId4"/>
    <p:sldId id="354" r:id="rId5"/>
    <p:sldId id="356" r:id="rId6"/>
    <p:sldId id="355" r:id="rId7"/>
    <p:sldId id="357" r:id="rId8"/>
    <p:sldId id="296" r:id="rId9"/>
    <p:sldId id="360" r:id="rId10"/>
    <p:sldId id="361" r:id="rId11"/>
    <p:sldId id="362" r:id="rId12"/>
    <p:sldId id="363" r:id="rId13"/>
    <p:sldId id="365" r:id="rId14"/>
    <p:sldId id="366" r:id="rId15"/>
    <p:sldId id="367" r:id="rId16"/>
    <p:sldId id="371" r:id="rId17"/>
    <p:sldId id="370" r:id="rId18"/>
    <p:sldId id="372" r:id="rId19"/>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8E"/>
    <a:srgbClr val="C9EBFF"/>
    <a:srgbClr val="81D3FF"/>
    <a:srgbClr val="D47FA6"/>
    <a:srgbClr val="942093"/>
    <a:srgbClr val="352640"/>
    <a:srgbClr val="00486C"/>
    <a:srgbClr val="004D74"/>
    <a:srgbClr val="FFFFFF"/>
    <a:srgbClr val="005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autoAdjust="0"/>
    <p:restoredTop sz="96663" autoAdjust="0"/>
  </p:normalViewPr>
  <p:slideViewPr>
    <p:cSldViewPr snapToGrid="0" showGuides="1">
      <p:cViewPr varScale="1">
        <p:scale>
          <a:sx n="57" d="100"/>
          <a:sy n="57" d="100"/>
        </p:scale>
        <p:origin x="832" y="200"/>
      </p:cViewPr>
      <p:guideLst/>
    </p:cSldViewPr>
  </p:slideViewPr>
  <p:notesTextViewPr>
    <p:cViewPr>
      <p:scale>
        <a:sx n="1" d="1"/>
        <a:sy n="1" d="1"/>
      </p:scale>
      <p:origin x="0" y="0"/>
    </p:cViewPr>
  </p:notesTextViewPr>
  <p:sorterViewPr>
    <p:cViewPr>
      <p:scale>
        <a:sx n="50" d="100"/>
        <a:sy n="50" d="100"/>
      </p:scale>
      <p:origin x="0" y="-36256"/>
    </p:cViewPr>
  </p:sorterViewPr>
  <p:notesViewPr>
    <p:cSldViewPr snapToGrid="0" showGuides="1">
      <p:cViewPr varScale="1">
        <p:scale>
          <a:sx n="108" d="100"/>
          <a:sy n="108" d="100"/>
        </p:scale>
        <p:origin x="327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CF6F-D47A-4251-A947-55C6E670AA80}" type="datetimeFigureOut">
              <a:rPr lang="en-US" smtClean="0"/>
              <a:t>9/17/20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63C0-3C0C-4227-829A-BB3F7A60FC6A}" type="slidenum">
              <a:rPr lang="en-US" smtClean="0"/>
              <a:t>‹#›</a:t>
            </a:fld>
            <a:endParaRPr lang="en-US" dirty="0"/>
          </a:p>
        </p:txBody>
      </p:sp>
    </p:spTree>
    <p:extLst>
      <p:ext uri="{BB962C8B-B14F-4D97-AF65-F5344CB8AC3E}">
        <p14:creationId xmlns:p14="http://schemas.microsoft.com/office/powerpoint/2010/main" val="32275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6A4C8-D79E-4F07-A1E7-71E24EC0BB77}" type="datetimeFigureOut">
              <a:rPr lang="en-US" smtClean="0"/>
              <a:t>9/17/20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9774-26C6-4288-8776-D66481D44710}" type="slidenum">
              <a:rPr lang="en-US" smtClean="0"/>
              <a:t>‹#›</a:t>
            </a:fld>
            <a:endParaRPr lang="en-US"/>
          </a:p>
        </p:txBody>
      </p:sp>
    </p:spTree>
    <p:extLst>
      <p:ext uri="{BB962C8B-B14F-4D97-AF65-F5344CB8AC3E}">
        <p14:creationId xmlns:p14="http://schemas.microsoft.com/office/powerpoint/2010/main" val="5101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a:t>
            </a:fld>
            <a:endParaRPr lang="en-US"/>
          </a:p>
        </p:txBody>
      </p:sp>
    </p:spTree>
    <p:extLst>
      <p:ext uri="{BB962C8B-B14F-4D97-AF65-F5344CB8AC3E}">
        <p14:creationId xmlns:p14="http://schemas.microsoft.com/office/powerpoint/2010/main" val="43069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4</a:t>
            </a:fld>
            <a:endParaRPr lang="en-US"/>
          </a:p>
        </p:txBody>
      </p:sp>
    </p:spTree>
    <p:extLst>
      <p:ext uri="{BB962C8B-B14F-4D97-AF65-F5344CB8AC3E}">
        <p14:creationId xmlns:p14="http://schemas.microsoft.com/office/powerpoint/2010/main" val="271865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5</a:t>
            </a:fld>
            <a:endParaRPr lang="en-US"/>
          </a:p>
        </p:txBody>
      </p:sp>
    </p:spTree>
    <p:extLst>
      <p:ext uri="{BB962C8B-B14F-4D97-AF65-F5344CB8AC3E}">
        <p14:creationId xmlns:p14="http://schemas.microsoft.com/office/powerpoint/2010/main" val="229576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8</a:t>
            </a:fld>
            <a:endParaRPr lang="en-US"/>
          </a:p>
        </p:txBody>
      </p:sp>
    </p:spTree>
    <p:extLst>
      <p:ext uri="{BB962C8B-B14F-4D97-AF65-F5344CB8AC3E}">
        <p14:creationId xmlns:p14="http://schemas.microsoft.com/office/powerpoint/2010/main" val="43957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10</a:t>
            </a:fld>
            <a:endParaRPr lang="en-US"/>
          </a:p>
        </p:txBody>
      </p:sp>
    </p:spTree>
    <p:extLst>
      <p:ext uri="{BB962C8B-B14F-4D97-AF65-F5344CB8AC3E}">
        <p14:creationId xmlns:p14="http://schemas.microsoft.com/office/powerpoint/2010/main" val="293567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E9774-26C6-4288-8776-D66481D44710}" type="slidenum">
              <a:rPr lang="en-US" smtClean="0"/>
              <a:t>13</a:t>
            </a:fld>
            <a:endParaRPr lang="en-US"/>
          </a:p>
        </p:txBody>
      </p:sp>
    </p:spTree>
    <p:extLst>
      <p:ext uri="{BB962C8B-B14F-4D97-AF65-F5344CB8AC3E}">
        <p14:creationId xmlns:p14="http://schemas.microsoft.com/office/powerpoint/2010/main" val="218340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18</a:t>
            </a:fld>
            <a:endParaRPr lang="en-US"/>
          </a:p>
        </p:txBody>
      </p:sp>
    </p:spTree>
    <p:extLst>
      <p:ext uri="{BB962C8B-B14F-4D97-AF65-F5344CB8AC3E}">
        <p14:creationId xmlns:p14="http://schemas.microsoft.com/office/powerpoint/2010/main" val="70756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Oval 11"/>
          <p:cNvSpPr/>
          <p:nvPr userDrawn="1"/>
        </p:nvSpPr>
        <p:spPr>
          <a:xfrm>
            <a:off x="22098000" y="1281900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0" name="TextBox 9"/>
          <p:cNvSpPr txBox="1"/>
          <p:nvPr userDrawn="1"/>
        </p:nvSpPr>
        <p:spPr>
          <a:xfrm>
            <a:off x="22156734" y="1297775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4" name="Straight Connector 3"/>
          <p:cNvCxnSpPr/>
          <p:nvPr userDrawn="1"/>
        </p:nvCxnSpPr>
        <p:spPr>
          <a:xfrm flipH="1">
            <a:off x="3905486" y="1315872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367340" y="1296427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Airport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Experience</a:t>
            </a:r>
          </a:p>
        </p:txBody>
      </p:sp>
    </p:spTree>
    <p:extLst>
      <p:ext uri="{BB962C8B-B14F-4D97-AF65-F5344CB8AC3E}">
        <p14:creationId xmlns:p14="http://schemas.microsoft.com/office/powerpoint/2010/main" val="39939649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28302551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676400"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1" name="Picture Placeholder 2"/>
          <p:cNvSpPr>
            <a:spLocks noGrp="1"/>
          </p:cNvSpPr>
          <p:nvPr>
            <p:ph type="pic" sz="quarter" idx="15"/>
          </p:nvPr>
        </p:nvSpPr>
        <p:spPr>
          <a:xfrm>
            <a:off x="15958995"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2" name="Picture Placeholder 2"/>
          <p:cNvSpPr>
            <a:spLocks noGrp="1"/>
          </p:cNvSpPr>
          <p:nvPr>
            <p:ph type="pic" sz="quarter" idx="16"/>
          </p:nvPr>
        </p:nvSpPr>
        <p:spPr>
          <a:xfrm>
            <a:off x="8823256" y="6949552"/>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3"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4"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15" name="Oval 14"/>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Connector 1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409648760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03">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15914077"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399"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41" name="Picture Placeholder 2"/>
          <p:cNvSpPr>
            <a:spLocks noGrp="1"/>
          </p:cNvSpPr>
          <p:nvPr>
            <p:ph type="pic" sz="quarter" idx="18"/>
          </p:nvPr>
        </p:nvSpPr>
        <p:spPr>
          <a:xfrm>
            <a:off x="8795238"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416207950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04">
    <p:spTree>
      <p:nvGrpSpPr>
        <p:cNvPr id="1" name=""/>
        <p:cNvGrpSpPr/>
        <p:nvPr/>
      </p:nvGrpSpPr>
      <p:grpSpPr>
        <a:xfrm>
          <a:off x="0" y="0"/>
          <a:ext cx="0" cy="0"/>
          <a:chOff x="0" y="0"/>
          <a:chExt cx="0" cy="0"/>
        </a:xfrm>
      </p:grpSpPr>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401"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1" name="Picture Placeholder 2"/>
          <p:cNvSpPr>
            <a:spLocks noGrp="1"/>
          </p:cNvSpPr>
          <p:nvPr>
            <p:ph type="pic" sz="quarter" idx="18"/>
          </p:nvPr>
        </p:nvSpPr>
        <p:spPr>
          <a:xfrm>
            <a:off x="7008410"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2" name="Picture Placeholder 2"/>
          <p:cNvSpPr>
            <a:spLocks noGrp="1"/>
          </p:cNvSpPr>
          <p:nvPr>
            <p:ph type="pic" sz="quarter" idx="19"/>
          </p:nvPr>
        </p:nvSpPr>
        <p:spPr>
          <a:xfrm>
            <a:off x="12340419"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3" name="Picture Placeholder 2"/>
          <p:cNvSpPr>
            <a:spLocks noGrp="1"/>
          </p:cNvSpPr>
          <p:nvPr>
            <p:ph type="pic" sz="quarter" idx="20"/>
          </p:nvPr>
        </p:nvSpPr>
        <p:spPr>
          <a:xfrm>
            <a:off x="17672428"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315916971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in iPh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216" y="2870200"/>
            <a:ext cx="6110332" cy="10698294"/>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825750"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5011" y="2870200"/>
            <a:ext cx="6110332" cy="10698294"/>
          </a:xfrm>
          <a:prstGeom prst="rect">
            <a:avLst/>
          </a:prstGeom>
        </p:spPr>
      </p:pic>
      <p:sp>
        <p:nvSpPr>
          <p:cNvPr id="19" name="Picture Placeholder 2"/>
          <p:cNvSpPr>
            <a:spLocks noGrp="1"/>
          </p:cNvSpPr>
          <p:nvPr>
            <p:ph type="pic" sz="quarter" idx="18"/>
          </p:nvPr>
        </p:nvSpPr>
        <p:spPr>
          <a:xfrm>
            <a:off x="8350545"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5092516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in MacBoo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72" y="3167971"/>
            <a:ext cx="13178357" cy="8616618"/>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472266" y="4217838"/>
            <a:ext cx="9550401" cy="592666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243937755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274924404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758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Picture at Righ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219200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 name="Oval 2"/>
          <p:cNvSpPr/>
          <p:nvPr userDrawn="1"/>
        </p:nvSpPr>
        <p:spPr>
          <a:xfrm>
            <a:off x="101219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676400" y="663804"/>
            <a:ext cx="9055100" cy="2300460"/>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5" name="TextBox 4"/>
          <p:cNvSpPr txBox="1"/>
          <p:nvPr userDrawn="1"/>
        </p:nvSpPr>
        <p:spPr>
          <a:xfrm>
            <a:off x="101806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676400" y="3286425"/>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7" name="Straight Connector 6"/>
          <p:cNvCxnSpPr/>
          <p:nvPr userDrawn="1"/>
        </p:nvCxnSpPr>
        <p:spPr>
          <a:xfrm flipH="1">
            <a:off x="38057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676400"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72214121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icture at Lef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 name="Oval 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3652500" y="663803"/>
            <a:ext cx="90551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5" name="TextBox 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3652500" y="1893612"/>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7" name="Straight Connector 6"/>
          <p:cNvCxnSpPr/>
          <p:nvPr userDrawn="1"/>
        </p:nvCxnSpPr>
        <p:spPr>
          <a:xfrm flipH="1">
            <a:off x="157818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652500"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3720639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01">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4945463"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8" name="Picture Placeholder 2"/>
          <p:cNvSpPr>
            <a:spLocks noGrp="1"/>
          </p:cNvSpPr>
          <p:nvPr>
            <p:ph type="pic" sz="quarter" idx="14"/>
          </p:nvPr>
        </p:nvSpPr>
        <p:spPr>
          <a:xfrm>
            <a:off x="10234244"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9" name="Picture Placeholder 2"/>
          <p:cNvSpPr>
            <a:spLocks noGrp="1"/>
          </p:cNvSpPr>
          <p:nvPr>
            <p:ph type="pic" sz="quarter" idx="15"/>
          </p:nvPr>
        </p:nvSpPr>
        <p:spPr>
          <a:xfrm>
            <a:off x="15538096"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221485442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Team 02">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40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8" name="Picture Placeholder 2"/>
          <p:cNvSpPr>
            <a:spLocks noGrp="1"/>
          </p:cNvSpPr>
          <p:nvPr>
            <p:ph type="pic" sz="quarter" idx="14"/>
          </p:nvPr>
        </p:nvSpPr>
        <p:spPr>
          <a:xfrm>
            <a:off x="700666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9" name="Picture Placeholder 2"/>
          <p:cNvSpPr>
            <a:spLocks noGrp="1"/>
          </p:cNvSpPr>
          <p:nvPr>
            <p:ph type="pic" sz="quarter" idx="15"/>
          </p:nvPr>
        </p:nvSpPr>
        <p:spPr>
          <a:xfrm>
            <a:off x="1233693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0" name="Picture Placeholder 2"/>
          <p:cNvSpPr>
            <a:spLocks noGrp="1"/>
          </p:cNvSpPr>
          <p:nvPr>
            <p:ph type="pic" sz="quarter" idx="16"/>
          </p:nvPr>
        </p:nvSpPr>
        <p:spPr>
          <a:xfrm>
            <a:off x="1766719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29478200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03">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3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8" name="Picture Placeholder 2"/>
          <p:cNvSpPr>
            <a:spLocks noGrp="1"/>
          </p:cNvSpPr>
          <p:nvPr>
            <p:ph type="pic" sz="quarter" idx="14"/>
          </p:nvPr>
        </p:nvSpPr>
        <p:spPr>
          <a:xfrm>
            <a:off x="5943598"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29" name="Picture Placeholder 2"/>
          <p:cNvSpPr>
            <a:spLocks noGrp="1"/>
          </p:cNvSpPr>
          <p:nvPr>
            <p:ph type="pic" sz="quarter" idx="15"/>
          </p:nvPr>
        </p:nvSpPr>
        <p:spPr>
          <a:xfrm>
            <a:off x="102107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0" name="Picture Placeholder 2"/>
          <p:cNvSpPr>
            <a:spLocks noGrp="1"/>
          </p:cNvSpPr>
          <p:nvPr>
            <p:ph type="pic" sz="quarter" idx="16"/>
          </p:nvPr>
        </p:nvSpPr>
        <p:spPr>
          <a:xfrm>
            <a:off x="14478000"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31" name="Picture Placeholder 2"/>
          <p:cNvSpPr>
            <a:spLocks noGrp="1"/>
          </p:cNvSpPr>
          <p:nvPr>
            <p:ph type="pic" sz="quarter" idx="17"/>
          </p:nvPr>
        </p:nvSpPr>
        <p:spPr>
          <a:xfrm>
            <a:off x="18734085"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379136195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Services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Tree>
    <p:extLst>
      <p:ext uri="{BB962C8B-B14F-4D97-AF65-F5344CB8AC3E}">
        <p14:creationId xmlns:p14="http://schemas.microsoft.com/office/powerpoint/2010/main" val="369924475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02">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4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5" name="Picture Placeholder 2"/>
          <p:cNvSpPr>
            <a:spLocks noGrp="1"/>
          </p:cNvSpPr>
          <p:nvPr>
            <p:ph type="pic" sz="quarter" idx="11"/>
          </p:nvPr>
        </p:nvSpPr>
        <p:spPr>
          <a:xfrm>
            <a:off x="159258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6" name="Picture Placeholder 2"/>
          <p:cNvSpPr>
            <a:spLocks noGrp="1"/>
          </p:cNvSpPr>
          <p:nvPr>
            <p:ph type="pic" sz="quarter" idx="12"/>
          </p:nvPr>
        </p:nvSpPr>
        <p:spPr>
          <a:xfrm>
            <a:off x="88011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dirty="0"/>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34789175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57071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700" r:id="rId5"/>
    <p:sldLayoutId id="2147483701" r:id="rId6"/>
    <p:sldLayoutId id="2147483699" r:id="rId7"/>
    <p:sldLayoutId id="2147483693" r:id="rId8"/>
    <p:sldLayoutId id="2147483692" r:id="rId9"/>
    <p:sldLayoutId id="2147483698" r:id="rId10"/>
    <p:sldLayoutId id="2147483696" r:id="rId11"/>
    <p:sldLayoutId id="2147483694" r:id="rId12"/>
    <p:sldLayoutId id="2147483697" r:id="rId13"/>
    <p:sldLayoutId id="2147483702" r:id="rId14"/>
    <p:sldLayoutId id="2147483703" r:id="rId15"/>
    <p:sldLayoutId id="2147483689"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amit.bhopi@gmail.com"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773"/>
            <a:ext cx="24384000" cy="13716000"/>
          </a:xfrm>
          <a:prstGeom prst="rect">
            <a:avLst/>
          </a:prstGeom>
          <a:gradFill flip="none" rotWithShape="1">
            <a:gsLst>
              <a:gs pos="0">
                <a:schemeClr val="accent1">
                  <a:alpha val="90000"/>
                </a:schemeClr>
              </a:gs>
              <a:gs pos="33000">
                <a:schemeClr val="accent2">
                  <a:alpha val="90000"/>
                </a:schemeClr>
              </a:gs>
              <a:gs pos="66000">
                <a:schemeClr val="accent4">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22ABB82-264C-884F-8B2F-C8F09D17CF58}"/>
              </a:ext>
            </a:extLst>
          </p:cNvPr>
          <p:cNvPicPr>
            <a:picLocks noChangeAspect="1"/>
          </p:cNvPicPr>
          <p:nvPr/>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rot="2025433">
            <a:off x="-3097907" y="-940346"/>
            <a:ext cx="18223055" cy="18223055"/>
          </a:xfrm>
          <a:prstGeom prst="rect">
            <a:avLst/>
          </a:prstGeom>
          <a:noFill/>
        </p:spPr>
      </p:pic>
      <p:sp>
        <p:nvSpPr>
          <p:cNvPr id="3" name="TextBox 2"/>
          <p:cNvSpPr txBox="1"/>
          <p:nvPr/>
        </p:nvSpPr>
        <p:spPr>
          <a:xfrm>
            <a:off x="4756652" y="5745548"/>
            <a:ext cx="13895337" cy="1107996"/>
          </a:xfrm>
          <a:prstGeom prst="rect">
            <a:avLst/>
          </a:prstGeom>
          <a:noFill/>
        </p:spPr>
        <p:txBody>
          <a:bodyPr wrap="square" lIns="0" tIns="0" rIns="0" bIns="0" rtlCol="0">
            <a:spAutoFit/>
          </a:bodyPr>
          <a:lstStyle/>
          <a:p>
            <a:pPr algn="ctr"/>
            <a:r>
              <a:rPr lang="en-US" sz="7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Re-imagine  - Airport Experience</a:t>
            </a:r>
          </a:p>
        </p:txBody>
      </p:sp>
      <p:grpSp>
        <p:nvGrpSpPr>
          <p:cNvPr id="5" name="Group 4"/>
          <p:cNvGrpSpPr/>
          <p:nvPr/>
        </p:nvGrpSpPr>
        <p:grpSpPr>
          <a:xfrm>
            <a:off x="4206240" y="5333253"/>
            <a:ext cx="3806079" cy="1116366"/>
            <a:chOff x="4422140" y="3769678"/>
            <a:chExt cx="3338566" cy="1463040"/>
          </a:xfrm>
        </p:grpSpPr>
        <p:cxnSp>
          <p:nvCxnSpPr>
            <p:cNvPr id="9" name="Straight Connector 8"/>
            <p:cNvCxnSpPr/>
            <p:nvPr/>
          </p:nvCxnSpPr>
          <p:spPr>
            <a:xfrm flipH="1">
              <a:off x="4432301" y="3784600"/>
              <a:ext cx="332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1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0800000">
            <a:off x="14575743" y="6229505"/>
            <a:ext cx="4626657" cy="1116366"/>
            <a:chOff x="6009640" y="3769678"/>
            <a:chExt cx="4058349" cy="1463040"/>
          </a:xfrm>
        </p:grpSpPr>
        <p:cxnSp>
          <p:nvCxnSpPr>
            <p:cNvPr id="7" name="Straight Connector 6"/>
            <p:cNvCxnSpPr/>
            <p:nvPr/>
          </p:nvCxnSpPr>
          <p:spPr>
            <a:xfrm rot="10800000">
              <a:off x="6019800" y="3784600"/>
              <a:ext cx="40481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217824" y="3928068"/>
            <a:ext cx="6741823" cy="1015663"/>
          </a:xfrm>
          <a:prstGeom prst="rect">
            <a:avLst/>
          </a:prstGeom>
          <a:noFill/>
        </p:spPr>
        <p:txBody>
          <a:bodyPr wrap="square" lIns="0" tIns="0" rIns="0" bIns="0" rtlCol="0">
            <a:spAutoFit/>
          </a:bodyPr>
          <a:lstStyle/>
          <a:p>
            <a:r>
              <a:rPr lang="en-US" sz="6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Flying to 2020</a:t>
            </a:r>
          </a:p>
        </p:txBody>
      </p:sp>
      <p:sp>
        <p:nvSpPr>
          <p:cNvPr id="13" name="TextBox 12">
            <a:extLst>
              <a:ext uri="{FF2B5EF4-FFF2-40B4-BE49-F238E27FC236}">
                <a16:creationId xmlns:a16="http://schemas.microsoft.com/office/drawing/2014/main" id="{71BA14E4-4E2A-E743-A211-EE5D1A1BE8D0}"/>
              </a:ext>
            </a:extLst>
          </p:cNvPr>
          <p:cNvSpPr txBox="1"/>
          <p:nvPr/>
        </p:nvSpPr>
        <p:spPr>
          <a:xfrm>
            <a:off x="12448994" y="7863404"/>
            <a:ext cx="6741823" cy="615553"/>
          </a:xfrm>
          <a:prstGeom prst="rect">
            <a:avLst/>
          </a:prstGeom>
          <a:noFill/>
        </p:spPr>
        <p:txBody>
          <a:bodyPr wrap="square" lIns="0" tIns="0" rIns="0" bIns="0" rtlCol="0">
            <a:spAutoFit/>
          </a:bodyPr>
          <a:lstStyle/>
          <a:p>
            <a:pPr algn="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Amit Bhopi</a:t>
            </a:r>
          </a:p>
        </p:txBody>
      </p:sp>
    </p:spTree>
    <p:extLst>
      <p:ext uri="{BB962C8B-B14F-4D97-AF65-F5344CB8AC3E}">
        <p14:creationId xmlns:p14="http://schemas.microsoft.com/office/powerpoint/2010/main" val="38196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0-#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1+#ppt_w/2"/>
                                          </p:val>
                                        </p:tav>
                                        <p:tav tm="100000">
                                          <p:val>
                                            <p:strVal val="#ppt_x"/>
                                          </p:val>
                                        </p:tav>
                                      </p:tavLst>
                                    </p:anim>
                                    <p:anim calcmode="lin" valueType="num">
                                      <p:cBhvr additive="base">
                                        <p:cTn id="24" dur="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12"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p:tgtEl>
                                          <p:spTgt spid="13"/>
                                        </p:tgtEl>
                                        <p:attrNameLst>
                                          <p:attrName>ppt_x</p:attrName>
                                        </p:attrNameLst>
                                      </p:cBhvr>
                                      <p:tavLst>
                                        <p:tav tm="0">
                                          <p:val>
                                            <p:strVal val="#ppt_x-#ppt_w*1.125000"/>
                                          </p:val>
                                        </p:tav>
                                        <p:tav tm="100000">
                                          <p:val>
                                            <p:strVal val="#ppt_x"/>
                                          </p:val>
                                        </p:tav>
                                      </p:tavLst>
                                    </p:anim>
                                    <p:animEffect transition="in" filter="wipe(right)">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17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9296" y="5703838"/>
            <a:ext cx="16137580" cy="2308324"/>
          </a:xfrm>
          <a:prstGeom prst="rect">
            <a:avLst/>
          </a:prstGeom>
          <a:noFill/>
        </p:spPr>
        <p:txBody>
          <a:bodyPr wrap="square" lIns="0" tIns="0" rIns="0" bIns="0" rtlCol="0">
            <a:spAutoFit/>
          </a:bodyPr>
          <a:lstStyle/>
          <a:p>
            <a:pPr algn="ctr"/>
            <a:r>
              <a:rPr lang="en-US" sz="1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Solution</a:t>
            </a:r>
          </a:p>
        </p:txBody>
      </p:sp>
      <p:grpSp>
        <p:nvGrpSpPr>
          <p:cNvPr id="40" name="Group 39"/>
          <p:cNvGrpSpPr/>
          <p:nvPr/>
        </p:nvGrpSpPr>
        <p:grpSpPr>
          <a:xfrm>
            <a:off x="6408684" y="5334600"/>
            <a:ext cx="11566632"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31F5DE83-06C3-8E49-A51B-E627FA485F1A}"/>
              </a:ext>
            </a:extLst>
          </p:cNvPr>
          <p:cNvSpPr txBox="1"/>
          <p:nvPr/>
        </p:nvSpPr>
        <p:spPr>
          <a:xfrm>
            <a:off x="3950044" y="9664500"/>
            <a:ext cx="16483913" cy="2523768"/>
          </a:xfrm>
          <a:prstGeom prst="rect">
            <a:avLst/>
          </a:prstGeom>
          <a:noFill/>
        </p:spPr>
        <p:txBody>
          <a:bodyPr wrap="square" lIns="0" tIns="0" rIns="0" bIns="0" rtlCol="0">
            <a:spAutoFit/>
          </a:bodyPr>
          <a:lstStyle/>
          <a:p>
            <a:pPr algn="ctr"/>
            <a:r>
              <a:rPr lang="en-US" sz="6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this exercise we will define solutions for Stage 3 &amp; Stage 4 </a:t>
            </a:r>
          </a:p>
          <a:p>
            <a:pPr algn="ctr"/>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(Reference Slide 6) </a:t>
            </a:r>
            <a:endParaRPr lang="en-US" sz="6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0824054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up)">
                                      <p:cBhvr>
                                        <p:cTn id="11" dur="500"/>
                                        <p:tgtEl>
                                          <p:spTgt spid="19"/>
                                        </p:tgtEl>
                                      </p:cBhvr>
                                    </p:animEffect>
                                  </p:childTnLst>
                                </p:cTn>
                              </p:par>
                            </p:childTnLst>
                          </p:cTn>
                        </p:par>
                        <p:par>
                          <p:cTn id="12" fill="hold">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7889358" y="2947284"/>
            <a:ext cx="15502270" cy="5909695"/>
          </a:xfrm>
          <a:prstGeom prst="rect">
            <a:avLst/>
          </a:prstGeom>
          <a:noFill/>
        </p:spPr>
        <p:txBody>
          <a:bodyPr wrap="square" lIns="0" tIns="0" rIns="0" bIns="0" rtlCol="0">
            <a:spAutoFit/>
          </a:bodyPr>
          <a:lstStyle/>
          <a:p>
            <a:pPr marL="514350" indent="-514350">
              <a:lnSpc>
                <a:spcPct val="20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is a mobile app</a:t>
            </a:r>
          </a:p>
          <a:p>
            <a:pPr marL="514350" indent="-514350">
              <a:lnSpc>
                <a:spcPct val="20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 is a integrated solution for Nita</a:t>
            </a:r>
          </a:p>
          <a:p>
            <a:pPr marL="514350" indent="-514350">
              <a:lnSpc>
                <a:spcPct val="20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Nita simply has to install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from Google Play or Apple App Store</a:t>
            </a:r>
          </a:p>
          <a:p>
            <a:pPr marL="514350" indent="-514350">
              <a:lnSpc>
                <a:spcPct val="20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Enter her ticket details and mobile number</a:t>
            </a:r>
          </a:p>
          <a:p>
            <a:pPr marL="514350" indent="-514350">
              <a:lnSpc>
                <a:spcPct val="20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now take over, assist and help Nita walkthrough step by step from the moment she enters her ticket details in the app till she reaches her seat in the airplane</a:t>
            </a:r>
          </a:p>
          <a:p>
            <a:pPr marL="514350" indent="-514350">
              <a:lnSpc>
                <a:spcPct val="200000"/>
              </a:lnSpc>
              <a:buFont typeface="Arial" panose="020B0604020202020204" pitchFamily="34" charset="0"/>
              <a:buChar char="•"/>
            </a:pPr>
            <a:endPar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1">
            <a:extLst>
              <a:ext uri="{FF2B5EF4-FFF2-40B4-BE49-F238E27FC236}">
                <a16:creationId xmlns:a16="http://schemas.microsoft.com/office/drawing/2014/main" id="{A155C0CC-50A0-AB4B-9DD5-A1FF0E574989}"/>
              </a:ext>
            </a:extLst>
          </p:cNvPr>
          <p:cNvSpPr txBox="1">
            <a:spLocks/>
          </p:cNvSpPr>
          <p:nvPr/>
        </p:nvSpPr>
        <p:spPr>
          <a:xfrm>
            <a:off x="7889358" y="663803"/>
            <a:ext cx="1481824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Introducing </a:t>
            </a:r>
            <a:r>
              <a:rPr lang="en-US" dirty="0" err="1">
                <a:solidFill>
                  <a:schemeClr val="accent2"/>
                </a:solidFill>
              </a:rPr>
              <a:t>CloudWalk</a:t>
            </a:r>
            <a:r>
              <a:rPr lang="en-US" dirty="0">
                <a:solidFill>
                  <a:schemeClr val="accent2"/>
                </a:solidFill>
              </a:rPr>
              <a:t>.</a:t>
            </a:r>
            <a:endParaRPr lang="en-US" dirty="0"/>
          </a:p>
        </p:txBody>
      </p:sp>
      <p:pic>
        <p:nvPicPr>
          <p:cNvPr id="5" name="Picture 4">
            <a:extLst>
              <a:ext uri="{FF2B5EF4-FFF2-40B4-BE49-F238E27FC236}">
                <a16:creationId xmlns:a16="http://schemas.microsoft.com/office/drawing/2014/main" id="{A663D3EC-CF9D-9F4F-90A5-CEFC33838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19" y="274378"/>
            <a:ext cx="6350000" cy="13042900"/>
          </a:xfrm>
          <a:prstGeom prst="rect">
            <a:avLst/>
          </a:prstGeom>
        </p:spPr>
      </p:pic>
    </p:spTree>
    <p:extLst>
      <p:ext uri="{BB962C8B-B14F-4D97-AF65-F5344CB8AC3E}">
        <p14:creationId xmlns:p14="http://schemas.microsoft.com/office/powerpoint/2010/main" val="7247221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p:tgtEl>
                                          <p:spTgt spid="8"/>
                                        </p:tgtEl>
                                        <p:attrNameLst>
                                          <p:attrName>ppt_y</p:attrName>
                                        </p:attrNameLst>
                                      </p:cBhvr>
                                      <p:tavLst>
                                        <p:tav tm="0">
                                          <p:val>
                                            <p:strVal val="#ppt_y+#ppt_h*1.125000"/>
                                          </p:val>
                                        </p:tav>
                                        <p:tav tm="100000">
                                          <p:val>
                                            <p:strVal val="#ppt_y"/>
                                          </p:val>
                                        </p:tav>
                                      </p:tavLst>
                                    </p:anim>
                                    <p:animEffect transition="in" filter="wipe(up)">
                                      <p:cBhvr>
                                        <p:cTn id="13" dur="25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7889359" y="2947284"/>
            <a:ext cx="15069496" cy="5047920"/>
          </a:xfrm>
          <a:prstGeom prst="rect">
            <a:avLst/>
          </a:prstGeom>
          <a:noFill/>
        </p:spPr>
        <p:txBody>
          <a:bodyPr wrap="square" lIns="0" tIns="0" rIns="0" bIns="0" rtlCol="0">
            <a:spAutoFit/>
          </a:bodyPr>
          <a:lstStyle/>
          <a:p>
            <a:pPr marL="514350" indent="-514350">
              <a:lnSpc>
                <a:spcPct val="20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Once Nita has entered her ticket details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takes over</a:t>
            </a:r>
          </a:p>
          <a:p>
            <a:pPr marL="514350" indent="-514350">
              <a:lnSpc>
                <a:spcPct val="20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remind and assist Nita in every step, only thing Nita has to do is respond to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CloudWalk’s</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periodic notifications and follow them</a:t>
            </a:r>
          </a:p>
          <a:p>
            <a:pPr marL="514350" indent="-514350">
              <a:lnSpc>
                <a:spcPct val="20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with its other integrated solutions will minimize human intervention and eliminate ambiguity</a:t>
            </a:r>
          </a:p>
          <a:p>
            <a:pPr marL="514350" indent="-514350">
              <a:lnSpc>
                <a:spcPct val="20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be Nita’s guide to make her entire airport experience a walk in the clouds</a:t>
            </a: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7889358" y="663803"/>
            <a:ext cx="1481824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How does </a:t>
            </a:r>
            <a:r>
              <a:rPr lang="en-US" dirty="0" err="1">
                <a:solidFill>
                  <a:schemeClr val="accent2"/>
                </a:solidFill>
              </a:rPr>
              <a:t>CloudWalk</a:t>
            </a:r>
            <a:r>
              <a:rPr lang="en-US" dirty="0">
                <a:solidFill>
                  <a:schemeClr val="accent2"/>
                </a:solidFill>
              </a:rPr>
              <a:t> </a:t>
            </a:r>
            <a:r>
              <a:rPr lang="en-US" dirty="0"/>
              <a:t>Work?</a:t>
            </a:r>
          </a:p>
        </p:txBody>
      </p:sp>
      <p:pic>
        <p:nvPicPr>
          <p:cNvPr id="5" name="Picture 4">
            <a:extLst>
              <a:ext uri="{FF2B5EF4-FFF2-40B4-BE49-F238E27FC236}">
                <a16:creationId xmlns:a16="http://schemas.microsoft.com/office/drawing/2014/main" id="{9DB81A21-3288-6246-97B7-D05200B21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19" y="251489"/>
            <a:ext cx="6350000" cy="13042900"/>
          </a:xfrm>
          <a:prstGeom prst="rect">
            <a:avLst/>
          </a:prstGeom>
        </p:spPr>
      </p:pic>
    </p:spTree>
    <p:extLst>
      <p:ext uri="{BB962C8B-B14F-4D97-AF65-F5344CB8AC3E}">
        <p14:creationId xmlns:p14="http://schemas.microsoft.com/office/powerpoint/2010/main" val="182981930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p:tgtEl>
                                          <p:spTgt spid="7"/>
                                        </p:tgtEl>
                                        <p:attrNameLst>
                                          <p:attrName>ppt_y</p:attrName>
                                        </p:attrNameLst>
                                      </p:cBhvr>
                                      <p:tavLst>
                                        <p:tav tm="0">
                                          <p:val>
                                            <p:strVal val="#ppt_y+#ppt_h*1.125000"/>
                                          </p:val>
                                        </p:tav>
                                        <p:tav tm="100000">
                                          <p:val>
                                            <p:strVal val="#ppt_y"/>
                                          </p:val>
                                        </p:tav>
                                      </p:tavLst>
                                    </p:anim>
                                    <p:animEffect transition="in" filter="wipe(up)">
                                      <p:cBhvr>
                                        <p:cTn id="13" dur="250"/>
                                        <p:tgtEl>
                                          <p:spTgt spid="7"/>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7889358" y="2521984"/>
            <a:ext cx="15948837" cy="10457093"/>
          </a:xfrm>
          <a:prstGeom prst="rect">
            <a:avLst/>
          </a:prstGeom>
          <a:noFill/>
        </p:spPr>
        <p:txBody>
          <a:bodyPr wrap="square" lIns="0" tIns="0" rIns="0" bIns="0" rtlCol="0">
            <a:spAutoFit/>
          </a:bodyPr>
          <a:lstStyle/>
          <a:p>
            <a:pPr>
              <a:lnSpc>
                <a:spcPct val="150000"/>
              </a:lnSpc>
            </a:pPr>
            <a:r>
              <a:rPr lang="en-US" b="1"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 Leaving for the airport</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inform Nita about baggage limits, not to carry items a few days before travel date. </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give Nita tips on how to make her travel easy (Destination info, weather, vaccinations, etc.)</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 will source information and tell Nita about latest updates about the airline, airport &amp; destination</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 will help Nita help book a cab in advance, so she doesn’t have to spend crucial time on the day of the travel looking for a cab, neither has to multi-task </a:t>
            </a:r>
            <a:r>
              <a:rPr lang="en-US" sz="2800" i="1"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(This is optional for Nita)</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knows Nita is travelling with a child and thus can offer to book porter services</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 will store Nita &amp; her child’s ticket info </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tell her exactly which gate she has to alight at the airport, this will also be instructed to the cab driver on their company app. </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Nita simply has to open the app and show her tickets stored in the app and her physical passport to the security at the airport entrance </a:t>
            </a:r>
            <a:r>
              <a:rPr lang="en-US" sz="2800" spc="5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Continued….</a:t>
            </a:r>
          </a:p>
          <a:p>
            <a:pPr>
              <a:lnSpc>
                <a:spcPct val="150000"/>
              </a:lnSpc>
            </a:pPr>
            <a:endPar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7889358" y="663803"/>
            <a:ext cx="1481824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What will </a:t>
            </a:r>
            <a:r>
              <a:rPr lang="en-US" dirty="0" err="1">
                <a:solidFill>
                  <a:schemeClr val="accent2"/>
                </a:solidFill>
              </a:rPr>
              <a:t>CloudWalk</a:t>
            </a:r>
            <a:r>
              <a:rPr lang="en-US" dirty="0">
                <a:solidFill>
                  <a:schemeClr val="accent2"/>
                </a:solidFill>
              </a:rPr>
              <a:t> </a:t>
            </a:r>
            <a:r>
              <a:rPr lang="en-US" dirty="0"/>
              <a:t>do?</a:t>
            </a:r>
          </a:p>
        </p:txBody>
      </p:sp>
      <p:pic>
        <p:nvPicPr>
          <p:cNvPr id="5" name="Picture 4">
            <a:extLst>
              <a:ext uri="{FF2B5EF4-FFF2-40B4-BE49-F238E27FC236}">
                <a16:creationId xmlns:a16="http://schemas.microsoft.com/office/drawing/2014/main" id="{67450DB7-35B3-1645-8CE9-94F944712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00" y="253421"/>
            <a:ext cx="6350000" cy="13042900"/>
          </a:xfrm>
          <a:prstGeom prst="rect">
            <a:avLst/>
          </a:prstGeom>
        </p:spPr>
      </p:pic>
    </p:spTree>
    <p:extLst>
      <p:ext uri="{BB962C8B-B14F-4D97-AF65-F5344CB8AC3E}">
        <p14:creationId xmlns:p14="http://schemas.microsoft.com/office/powerpoint/2010/main" val="397936486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7889358" y="2521984"/>
            <a:ext cx="15948837" cy="8518101"/>
          </a:xfrm>
          <a:prstGeom prst="rect">
            <a:avLst/>
          </a:prstGeom>
          <a:noFill/>
        </p:spPr>
        <p:txBody>
          <a:bodyPr wrap="square" lIns="0" tIns="0" rIns="0" bIns="0" rtlCol="0">
            <a:spAutoFit/>
          </a:bodyPr>
          <a:lstStyle/>
          <a:p>
            <a:pPr>
              <a:lnSpc>
                <a:spcPct val="150000"/>
              </a:lnSpc>
            </a:pPr>
            <a:r>
              <a:rPr lang="en-US" b="1"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 Inside the airport</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It will now show Nita a map to reach a particular numbered baggage kiosk, here the kiosk will scan a QR code in the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app and advise her to weigh the bags, if the baggage is in limit it will print a slip to be put on the baggage Nita will now get an option to generate the boarding passes for herself and her child in the app</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now show Nita a Map to proceed to a specific baggage belt, here the baggage slip will be scanned and weighed. </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Once the baggage is accepted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show Nita live map and visual cues on how to reach the immigration desk</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After the immigration formalities,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can give optional info for currency exchange, restaurant, restrooms at the airport</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Depending on the options Nita chose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help her reach her next destinations </a:t>
            </a:r>
            <a:r>
              <a:rPr lang="en-US" sz="2800" spc="5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Continued….</a:t>
            </a: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7889358" y="663803"/>
            <a:ext cx="1481824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What will </a:t>
            </a:r>
            <a:r>
              <a:rPr lang="en-US" dirty="0" err="1">
                <a:solidFill>
                  <a:schemeClr val="accent2"/>
                </a:solidFill>
              </a:rPr>
              <a:t>CloudWalk</a:t>
            </a:r>
            <a:r>
              <a:rPr lang="en-US" dirty="0">
                <a:solidFill>
                  <a:schemeClr val="accent2"/>
                </a:solidFill>
              </a:rPr>
              <a:t> </a:t>
            </a:r>
            <a:r>
              <a:rPr lang="en-US" dirty="0"/>
              <a:t>do?</a:t>
            </a:r>
          </a:p>
        </p:txBody>
      </p:sp>
      <p:pic>
        <p:nvPicPr>
          <p:cNvPr id="5" name="Picture 4">
            <a:extLst>
              <a:ext uri="{FF2B5EF4-FFF2-40B4-BE49-F238E27FC236}">
                <a16:creationId xmlns:a16="http://schemas.microsoft.com/office/drawing/2014/main" id="{B5094BAD-18A6-914C-B111-D9B52F367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00" y="252000"/>
            <a:ext cx="6350000" cy="13042900"/>
          </a:xfrm>
          <a:prstGeom prst="rect">
            <a:avLst/>
          </a:prstGeom>
        </p:spPr>
      </p:pic>
    </p:spTree>
    <p:extLst>
      <p:ext uri="{BB962C8B-B14F-4D97-AF65-F5344CB8AC3E}">
        <p14:creationId xmlns:p14="http://schemas.microsoft.com/office/powerpoint/2010/main" val="36949997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7889359" y="2521984"/>
            <a:ext cx="14818242" cy="5286447"/>
          </a:xfrm>
          <a:prstGeom prst="rect">
            <a:avLst/>
          </a:prstGeom>
          <a:noFill/>
        </p:spPr>
        <p:txBody>
          <a:bodyPr wrap="square" lIns="0" tIns="0" rIns="0" bIns="0" rtlCol="0">
            <a:spAutoFit/>
          </a:bodyPr>
          <a:lstStyle/>
          <a:p>
            <a:pPr>
              <a:lnSpc>
                <a:spcPct val="150000"/>
              </a:lnSpc>
            </a:pPr>
            <a:r>
              <a:rPr lang="en-US" b="1"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 Security check</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is offering Nita real time data as she proceeds towards the security check</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estimate, identify and generate a time slot for a particular security desk</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As a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user Nita’s wait time at the security desk will be to the minimum</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security personnel at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enabled desk will scan the QR code thus allowing Nita to proceed, the boarding pass will now have security check complete sign.</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also suggest Nita of other airport services like restaurants, restrooms, Duty Free shops etc. depending how much leisure time she has.</a:t>
            </a: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7889358" y="663803"/>
            <a:ext cx="1481824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What will </a:t>
            </a:r>
            <a:r>
              <a:rPr lang="en-US" dirty="0" err="1">
                <a:solidFill>
                  <a:schemeClr val="accent2"/>
                </a:solidFill>
              </a:rPr>
              <a:t>CloudWalk</a:t>
            </a:r>
            <a:r>
              <a:rPr lang="en-US" dirty="0">
                <a:solidFill>
                  <a:schemeClr val="accent2"/>
                </a:solidFill>
              </a:rPr>
              <a:t> </a:t>
            </a:r>
            <a:r>
              <a:rPr lang="en-US" dirty="0"/>
              <a:t>do?</a:t>
            </a:r>
          </a:p>
        </p:txBody>
      </p:sp>
      <p:pic>
        <p:nvPicPr>
          <p:cNvPr id="12" name="Picture 11">
            <a:extLst>
              <a:ext uri="{FF2B5EF4-FFF2-40B4-BE49-F238E27FC236}">
                <a16:creationId xmlns:a16="http://schemas.microsoft.com/office/drawing/2014/main" id="{1A558DD3-861D-7A4B-BD8C-FACDC32E5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00" y="252000"/>
            <a:ext cx="6350000" cy="13042900"/>
          </a:xfrm>
          <a:prstGeom prst="rect">
            <a:avLst/>
          </a:prstGeom>
        </p:spPr>
      </p:pic>
    </p:spTree>
    <p:extLst>
      <p:ext uri="{BB962C8B-B14F-4D97-AF65-F5344CB8AC3E}">
        <p14:creationId xmlns:p14="http://schemas.microsoft.com/office/powerpoint/2010/main" val="279895269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0-#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anim calcmode="lin" valueType="num">
                                      <p:cBhvr>
                                        <p:cTn id="18" dur="250" fill="hold"/>
                                        <p:tgtEl>
                                          <p:spTgt spid="58"/>
                                        </p:tgtEl>
                                        <p:attrNameLst>
                                          <p:attrName>ppt_x</p:attrName>
                                        </p:attrNameLst>
                                      </p:cBhvr>
                                      <p:tavLst>
                                        <p:tav tm="0">
                                          <p:val>
                                            <p:strVal val="#ppt_x"/>
                                          </p:val>
                                        </p:tav>
                                        <p:tav tm="100000">
                                          <p:val>
                                            <p:strVal val="#ppt_x"/>
                                          </p:val>
                                        </p:tav>
                                      </p:tavLst>
                                    </p:anim>
                                    <p:anim calcmode="lin" valueType="num">
                                      <p:cBhvr>
                                        <p:cTn id="19"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680483" y="663803"/>
            <a:ext cx="22969225"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Boarding </a:t>
            </a:r>
            <a:r>
              <a:rPr lang="en-US" dirty="0">
                <a:solidFill>
                  <a:schemeClr val="accent2"/>
                </a:solidFill>
              </a:rPr>
              <a:t>Pass</a:t>
            </a:r>
            <a:endParaRPr lang="en-US" dirty="0"/>
          </a:p>
        </p:txBody>
      </p:sp>
      <p:pic>
        <p:nvPicPr>
          <p:cNvPr id="5" name="Picture 4">
            <a:extLst>
              <a:ext uri="{FF2B5EF4-FFF2-40B4-BE49-F238E27FC236}">
                <a16:creationId xmlns:a16="http://schemas.microsoft.com/office/drawing/2014/main" id="{3D7E385A-473D-5F41-97BF-6C54419AA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631" y="1911853"/>
            <a:ext cx="21624739" cy="11244864"/>
          </a:xfrm>
          <a:prstGeom prst="rect">
            <a:avLst/>
          </a:prstGeom>
        </p:spPr>
      </p:pic>
      <p:pic>
        <p:nvPicPr>
          <p:cNvPr id="6" name="Picture 5">
            <a:extLst>
              <a:ext uri="{FF2B5EF4-FFF2-40B4-BE49-F238E27FC236}">
                <a16:creationId xmlns:a16="http://schemas.microsoft.com/office/drawing/2014/main" id="{ABEC2CC5-6D4F-7342-8211-3EF311FED125}"/>
              </a:ext>
            </a:extLst>
          </p:cNvPr>
          <p:cNvPicPr>
            <a:picLocks noChangeAspect="1"/>
          </p:cNvPicPr>
          <p:nvPr/>
        </p:nvPicPr>
        <p:blipFill rotWithShape="1">
          <a:blip r:embed="rId3"/>
          <a:srcRect b="6831"/>
          <a:stretch/>
        </p:blipFill>
        <p:spPr>
          <a:xfrm>
            <a:off x="16036201" y="8766364"/>
            <a:ext cx="3036881" cy="2572195"/>
          </a:xfrm>
          <a:prstGeom prst="rect">
            <a:avLst/>
          </a:prstGeom>
        </p:spPr>
      </p:pic>
    </p:spTree>
    <p:extLst>
      <p:ext uri="{BB962C8B-B14F-4D97-AF65-F5344CB8AC3E}">
        <p14:creationId xmlns:p14="http://schemas.microsoft.com/office/powerpoint/2010/main" val="400538855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707" y="914665"/>
            <a:ext cx="10714074" cy="1163097"/>
          </a:xfrm>
        </p:spPr>
        <p:txBody>
          <a:bodyPr/>
          <a:lstStyle/>
          <a:p>
            <a:r>
              <a:rPr lang="en-US" dirty="0">
                <a:solidFill>
                  <a:schemeClr val="bg1"/>
                </a:solidFill>
              </a:rPr>
              <a:t>Cloud Walk</a:t>
            </a:r>
          </a:p>
        </p:txBody>
      </p:sp>
      <p:sp>
        <p:nvSpPr>
          <p:cNvPr id="3" name="Text Placeholder 2"/>
          <p:cNvSpPr>
            <a:spLocks noGrp="1"/>
          </p:cNvSpPr>
          <p:nvPr>
            <p:ph type="body" sz="quarter" idx="10"/>
          </p:nvPr>
        </p:nvSpPr>
        <p:spPr/>
        <p:txBody>
          <a:bodyPr/>
          <a:lstStyle/>
          <a:p>
            <a:r>
              <a:rPr lang="en-US" dirty="0">
                <a:solidFill>
                  <a:schemeClr val="bg1"/>
                </a:solidFill>
              </a:rPr>
              <a:t>Is a mobile app, live help for flyer</a:t>
            </a:r>
          </a:p>
        </p:txBody>
      </p:sp>
      <p:sp>
        <p:nvSpPr>
          <p:cNvPr id="58" name="TextBox 57">
            <a:extLst>
              <a:ext uri="{FF2B5EF4-FFF2-40B4-BE49-F238E27FC236}">
                <a16:creationId xmlns:a16="http://schemas.microsoft.com/office/drawing/2014/main" id="{D90B99CC-C547-764E-84BD-A73F83CF2935}"/>
              </a:ext>
            </a:extLst>
          </p:cNvPr>
          <p:cNvSpPr txBox="1"/>
          <p:nvPr/>
        </p:nvSpPr>
        <p:spPr>
          <a:xfrm>
            <a:off x="1676400" y="2772846"/>
            <a:ext cx="21526500" cy="2516458"/>
          </a:xfrm>
          <a:prstGeom prst="rect">
            <a:avLst/>
          </a:prstGeom>
          <a:noFill/>
        </p:spPr>
        <p:txBody>
          <a:bodyPr wrap="square" lIns="0" tIns="0" rIns="0" bIns="0" rtlCol="0">
            <a:spAutoFit/>
          </a:bodyPr>
          <a:lstStyle/>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Nita will continue to follow advise from </a:t>
            </a: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and will reach her destination peacefully</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She would have utilized her time optimally</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She can continue to relax near the boarding gate whilst spending time with her child till the gates open</a:t>
            </a:r>
          </a:p>
          <a:p>
            <a:pPr marL="514350" indent="-514350">
              <a:lnSpc>
                <a:spcPct val="150000"/>
              </a:lnSpc>
              <a:buFont typeface="Arial" panose="020B0604020202020204" pitchFamily="34" charset="0"/>
              <a:buChar char="•"/>
            </a:pPr>
            <a:r>
              <a:rPr lang="en-US" sz="2800" spc="50" dirty="0" err="1">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CloudWalk</a:t>
            </a: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will inform Nita once the gate opens and will direct Nita to the exact seat</a:t>
            </a:r>
            <a:endParaRPr lang="en-US" sz="2800" spc="5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itle 1">
            <a:extLst>
              <a:ext uri="{FF2B5EF4-FFF2-40B4-BE49-F238E27FC236}">
                <a16:creationId xmlns:a16="http://schemas.microsoft.com/office/drawing/2014/main" id="{29816EE5-3FF6-2347-B07E-02C89AAFE72C}"/>
              </a:ext>
            </a:extLst>
          </p:cNvPr>
          <p:cNvSpPr txBox="1">
            <a:spLocks/>
          </p:cNvSpPr>
          <p:nvPr/>
        </p:nvSpPr>
        <p:spPr>
          <a:xfrm>
            <a:off x="1676400" y="914665"/>
            <a:ext cx="21031200"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The </a:t>
            </a:r>
            <a:r>
              <a:rPr lang="en-US" dirty="0">
                <a:solidFill>
                  <a:schemeClr val="accent2"/>
                </a:solidFill>
              </a:rPr>
              <a:t>Summary (Conclude)</a:t>
            </a:r>
            <a:endParaRPr lang="en-US" dirty="0"/>
          </a:p>
        </p:txBody>
      </p:sp>
      <p:pic>
        <p:nvPicPr>
          <p:cNvPr id="5" name="Picture 4">
            <a:extLst>
              <a:ext uri="{FF2B5EF4-FFF2-40B4-BE49-F238E27FC236}">
                <a16:creationId xmlns:a16="http://schemas.microsoft.com/office/drawing/2014/main" id="{3486076C-2AA2-7C4F-9EDC-729827F9F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888" y="5762138"/>
            <a:ext cx="13570224" cy="7056517"/>
          </a:xfrm>
          <a:prstGeom prst="rect">
            <a:avLst/>
          </a:prstGeom>
        </p:spPr>
      </p:pic>
    </p:spTree>
    <p:extLst>
      <p:ext uri="{BB962C8B-B14F-4D97-AF65-F5344CB8AC3E}">
        <p14:creationId xmlns:p14="http://schemas.microsoft.com/office/powerpoint/2010/main" val="361095020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50"/>
                                        <p:tgtEl>
                                          <p:spTgt spid="58"/>
                                        </p:tgtEl>
                                      </p:cBhvr>
                                    </p:animEffect>
                                    <p:anim calcmode="lin" valueType="num">
                                      <p:cBhvr>
                                        <p:cTn id="8" dur="250" fill="hold"/>
                                        <p:tgtEl>
                                          <p:spTgt spid="58"/>
                                        </p:tgtEl>
                                        <p:attrNameLst>
                                          <p:attrName>ppt_x</p:attrName>
                                        </p:attrNameLst>
                                      </p:cBhvr>
                                      <p:tavLst>
                                        <p:tav tm="0">
                                          <p:val>
                                            <p:strVal val="#ppt_x"/>
                                          </p:val>
                                        </p:tav>
                                        <p:tav tm="100000">
                                          <p:val>
                                            <p:strVal val="#ppt_x"/>
                                          </p:val>
                                        </p:tav>
                                      </p:tavLst>
                                    </p:anim>
                                    <p:anim calcmode="lin" valueType="num">
                                      <p:cBhvr>
                                        <p:cTn id="9" dur="25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17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9296" y="5703838"/>
            <a:ext cx="16137580" cy="2308324"/>
          </a:xfrm>
          <a:prstGeom prst="rect">
            <a:avLst/>
          </a:prstGeom>
          <a:noFill/>
        </p:spPr>
        <p:txBody>
          <a:bodyPr wrap="square" lIns="0" tIns="0" rIns="0" bIns="0" rtlCol="0">
            <a:spAutoFit/>
          </a:bodyPr>
          <a:lstStyle/>
          <a:p>
            <a:pPr algn="ctr"/>
            <a:r>
              <a:rPr lang="en-US" sz="1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p:txBody>
      </p:sp>
      <p:grpSp>
        <p:nvGrpSpPr>
          <p:cNvPr id="40" name="Group 39"/>
          <p:cNvGrpSpPr/>
          <p:nvPr/>
        </p:nvGrpSpPr>
        <p:grpSpPr>
          <a:xfrm>
            <a:off x="6408684" y="5334600"/>
            <a:ext cx="11566632"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31F5DE83-06C3-8E49-A51B-E627FA485F1A}"/>
              </a:ext>
            </a:extLst>
          </p:cNvPr>
          <p:cNvSpPr txBox="1"/>
          <p:nvPr/>
        </p:nvSpPr>
        <p:spPr>
          <a:xfrm>
            <a:off x="3950044" y="9664500"/>
            <a:ext cx="16483913" cy="2097882"/>
          </a:xfrm>
          <a:prstGeom prst="rect">
            <a:avLst/>
          </a:prstGeom>
          <a:noFill/>
        </p:spPr>
        <p:txBody>
          <a:bodyPr wrap="square" lIns="0" tIns="0" rIns="0" bIns="0" rtlCol="0">
            <a:spAutoFit/>
          </a:bodyPr>
          <a:lstStyle/>
          <a:p>
            <a:pPr algn="ctr">
              <a:lnSpc>
                <a:spcPct val="15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amit.bhopi@gmail.com</a:t>
            </a:r>
            <a:endPar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98208 34541</a:t>
            </a:r>
          </a:p>
        </p:txBody>
      </p:sp>
    </p:spTree>
    <p:extLst>
      <p:ext uri="{BB962C8B-B14F-4D97-AF65-F5344CB8AC3E}">
        <p14:creationId xmlns:p14="http://schemas.microsoft.com/office/powerpoint/2010/main" val="2708815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up)">
                                      <p:cBhvr>
                                        <p:cTn id="11" dur="500"/>
                                        <p:tgtEl>
                                          <p:spTgt spid="19"/>
                                        </p:tgtEl>
                                      </p:cBhvr>
                                    </p:animEffect>
                                  </p:childTnLst>
                                </p:cTn>
                              </p:par>
                            </p:childTnLst>
                          </p:cTn>
                        </p:par>
                        <p:par>
                          <p:cTn id="12" fill="hold">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solidFill>
                  <a:schemeClr val="accent2"/>
                </a:solidFill>
              </a:rPr>
              <a:t>Process</a:t>
            </a:r>
          </a:p>
        </p:txBody>
      </p:sp>
      <p:grpSp>
        <p:nvGrpSpPr>
          <p:cNvPr id="3" name="Group 2">
            <a:extLst>
              <a:ext uri="{FF2B5EF4-FFF2-40B4-BE49-F238E27FC236}">
                <a16:creationId xmlns:a16="http://schemas.microsoft.com/office/drawing/2014/main" id="{59C4D2ED-C5AB-B64E-941B-7387CCD7C77F}"/>
              </a:ext>
            </a:extLst>
          </p:cNvPr>
          <p:cNvGrpSpPr/>
          <p:nvPr/>
        </p:nvGrpSpPr>
        <p:grpSpPr>
          <a:xfrm>
            <a:off x="8402355" y="3398520"/>
            <a:ext cx="8914340" cy="1199756"/>
            <a:chOff x="8402355" y="3398520"/>
            <a:chExt cx="8914340" cy="1199756"/>
          </a:xfrm>
        </p:grpSpPr>
        <p:sp>
          <p:nvSpPr>
            <p:cNvPr id="22" name="Oval 21"/>
            <p:cNvSpPr/>
            <p:nvPr/>
          </p:nvSpPr>
          <p:spPr>
            <a:xfrm>
              <a:off x="8402355" y="3398520"/>
              <a:ext cx="1199758" cy="11997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p:cNvCxnSpPr>
            <p:nvPr/>
          </p:nvCxnSpPr>
          <p:spPr>
            <a:xfrm>
              <a:off x="9498220" y="3998398"/>
              <a:ext cx="1796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32334" y="3586522"/>
              <a:ext cx="939800" cy="823752"/>
            </a:xfrm>
            <a:prstGeom prst="rect">
              <a:avLst/>
            </a:prstGeom>
            <a:noFill/>
          </p:spPr>
          <p:txBody>
            <a:bodyPr wrap="square" lIns="0" tIns="0" rIns="0" bIns="0" rtlCol="0">
              <a:spAutoFit/>
            </a:bodyPr>
            <a:lstStyle/>
            <a:p>
              <a:pPr algn="ctr">
                <a:lnSpc>
                  <a:spcPct val="12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en-US" sz="4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p:cNvSpPr txBox="1"/>
            <p:nvPr/>
          </p:nvSpPr>
          <p:spPr>
            <a:xfrm>
              <a:off x="11566890" y="3706011"/>
              <a:ext cx="5749805" cy="584775"/>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Empathize</a:t>
              </a:r>
            </a:p>
          </p:txBody>
        </p:sp>
      </p:grpSp>
      <p:grpSp>
        <p:nvGrpSpPr>
          <p:cNvPr id="4" name="Group 3">
            <a:extLst>
              <a:ext uri="{FF2B5EF4-FFF2-40B4-BE49-F238E27FC236}">
                <a16:creationId xmlns:a16="http://schemas.microsoft.com/office/drawing/2014/main" id="{0A581C19-9E27-9347-94E2-84D62F42180B}"/>
              </a:ext>
            </a:extLst>
          </p:cNvPr>
          <p:cNvGrpSpPr/>
          <p:nvPr/>
        </p:nvGrpSpPr>
        <p:grpSpPr>
          <a:xfrm>
            <a:off x="8402355" y="5037221"/>
            <a:ext cx="8914340" cy="1199756"/>
            <a:chOff x="8402355" y="5037221"/>
            <a:chExt cx="8914340" cy="1199756"/>
          </a:xfrm>
        </p:grpSpPr>
        <p:sp>
          <p:nvSpPr>
            <p:cNvPr id="72" name="Oval 71"/>
            <p:cNvSpPr/>
            <p:nvPr/>
          </p:nvSpPr>
          <p:spPr>
            <a:xfrm>
              <a:off x="8402355" y="5037221"/>
              <a:ext cx="1199758" cy="11997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cxnSpLocks/>
            </p:cNvCxnSpPr>
            <p:nvPr/>
          </p:nvCxnSpPr>
          <p:spPr>
            <a:xfrm>
              <a:off x="9498220" y="5637099"/>
              <a:ext cx="1796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532334" y="5225223"/>
              <a:ext cx="939800" cy="886397"/>
            </a:xfrm>
            <a:prstGeom prst="rect">
              <a:avLst/>
            </a:prstGeom>
            <a:noFill/>
          </p:spPr>
          <p:txBody>
            <a:bodyPr wrap="square" lIns="0" tIns="0" rIns="0" bIns="0" rtlCol="0">
              <a:spAutoFit/>
            </a:bodyPr>
            <a:lstStyle/>
            <a:p>
              <a:pPr algn="ctr">
                <a:lnSpc>
                  <a:spcPct val="12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sz="4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6" name="TextBox 75"/>
            <p:cNvSpPr txBox="1"/>
            <p:nvPr/>
          </p:nvSpPr>
          <p:spPr>
            <a:xfrm>
              <a:off x="11566890" y="5344712"/>
              <a:ext cx="5749805" cy="584775"/>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a:t>
              </a:r>
            </a:p>
          </p:txBody>
        </p:sp>
      </p:grpSp>
      <p:grpSp>
        <p:nvGrpSpPr>
          <p:cNvPr id="6" name="Group 5">
            <a:extLst>
              <a:ext uri="{FF2B5EF4-FFF2-40B4-BE49-F238E27FC236}">
                <a16:creationId xmlns:a16="http://schemas.microsoft.com/office/drawing/2014/main" id="{F12696DB-F380-3742-B2E0-24D99B9E738C}"/>
              </a:ext>
            </a:extLst>
          </p:cNvPr>
          <p:cNvGrpSpPr/>
          <p:nvPr/>
        </p:nvGrpSpPr>
        <p:grpSpPr>
          <a:xfrm>
            <a:off x="8402355" y="6675922"/>
            <a:ext cx="8914340" cy="1199756"/>
            <a:chOff x="8402355" y="6675922"/>
            <a:chExt cx="8914340" cy="1199756"/>
          </a:xfrm>
        </p:grpSpPr>
        <p:sp>
          <p:nvSpPr>
            <p:cNvPr id="78" name="Oval 77"/>
            <p:cNvSpPr/>
            <p:nvPr/>
          </p:nvSpPr>
          <p:spPr>
            <a:xfrm>
              <a:off x="8402355" y="6675922"/>
              <a:ext cx="1199758" cy="11997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cxnSpLocks/>
            </p:cNvCxnSpPr>
            <p:nvPr/>
          </p:nvCxnSpPr>
          <p:spPr>
            <a:xfrm>
              <a:off x="9498220" y="7275800"/>
              <a:ext cx="1796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8532334" y="6863924"/>
              <a:ext cx="939800" cy="886397"/>
            </a:xfrm>
            <a:prstGeom prst="rect">
              <a:avLst/>
            </a:prstGeom>
            <a:noFill/>
          </p:spPr>
          <p:txBody>
            <a:bodyPr wrap="square" lIns="0" tIns="0" rIns="0" bIns="0" rtlCol="0">
              <a:spAutoFit/>
            </a:bodyPr>
            <a:lstStyle/>
            <a:p>
              <a:pPr algn="ctr">
                <a:lnSpc>
                  <a:spcPct val="12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sz="4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2" name="TextBox 81"/>
            <p:cNvSpPr txBox="1"/>
            <p:nvPr/>
          </p:nvSpPr>
          <p:spPr>
            <a:xfrm>
              <a:off x="11566890" y="6983413"/>
              <a:ext cx="5749805" cy="584775"/>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Ideate or Fact Finding</a:t>
              </a:r>
            </a:p>
          </p:txBody>
        </p:sp>
      </p:grpSp>
      <p:grpSp>
        <p:nvGrpSpPr>
          <p:cNvPr id="7" name="Group 6">
            <a:extLst>
              <a:ext uri="{FF2B5EF4-FFF2-40B4-BE49-F238E27FC236}">
                <a16:creationId xmlns:a16="http://schemas.microsoft.com/office/drawing/2014/main" id="{664D893D-F165-6349-A1E3-110602DD0BFD}"/>
              </a:ext>
            </a:extLst>
          </p:cNvPr>
          <p:cNvGrpSpPr/>
          <p:nvPr/>
        </p:nvGrpSpPr>
        <p:grpSpPr>
          <a:xfrm>
            <a:off x="8402355" y="8314623"/>
            <a:ext cx="8914340" cy="1261598"/>
            <a:chOff x="8402355" y="8314623"/>
            <a:chExt cx="8914340" cy="1261598"/>
          </a:xfrm>
        </p:grpSpPr>
        <p:sp>
          <p:nvSpPr>
            <p:cNvPr id="84" name="Oval 83"/>
            <p:cNvSpPr/>
            <p:nvPr/>
          </p:nvSpPr>
          <p:spPr>
            <a:xfrm>
              <a:off x="8402355" y="8314623"/>
              <a:ext cx="1199758" cy="11997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cxnSpLocks/>
            </p:cNvCxnSpPr>
            <p:nvPr/>
          </p:nvCxnSpPr>
          <p:spPr>
            <a:xfrm>
              <a:off x="9498220" y="8914501"/>
              <a:ext cx="179618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532334" y="8502625"/>
              <a:ext cx="939800" cy="886397"/>
            </a:xfrm>
            <a:prstGeom prst="rect">
              <a:avLst/>
            </a:prstGeom>
            <a:noFill/>
          </p:spPr>
          <p:txBody>
            <a:bodyPr wrap="square" lIns="0" tIns="0" rIns="0" bIns="0" rtlCol="0">
              <a:spAutoFit/>
            </a:bodyPr>
            <a:lstStyle/>
            <a:p>
              <a:pPr algn="ctr">
                <a:lnSpc>
                  <a:spcPct val="12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en-US" sz="4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TextBox 87"/>
            <p:cNvSpPr txBox="1"/>
            <p:nvPr/>
          </p:nvSpPr>
          <p:spPr>
            <a:xfrm>
              <a:off x="11566890" y="8622114"/>
              <a:ext cx="5749805" cy="954107"/>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Solution offering </a:t>
              </a:r>
            </a:p>
            <a:p>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Low Fidelity Prototype</a:t>
              </a:r>
            </a:p>
          </p:txBody>
        </p:sp>
      </p:grpSp>
      <p:grpSp>
        <p:nvGrpSpPr>
          <p:cNvPr id="8" name="Group 7">
            <a:extLst>
              <a:ext uri="{FF2B5EF4-FFF2-40B4-BE49-F238E27FC236}">
                <a16:creationId xmlns:a16="http://schemas.microsoft.com/office/drawing/2014/main" id="{49D2166E-E4FB-6641-9D70-22E4F09B1712}"/>
              </a:ext>
            </a:extLst>
          </p:cNvPr>
          <p:cNvGrpSpPr/>
          <p:nvPr/>
        </p:nvGrpSpPr>
        <p:grpSpPr>
          <a:xfrm>
            <a:off x="8402355" y="9953323"/>
            <a:ext cx="8914340" cy="1261598"/>
            <a:chOff x="8402355" y="9953323"/>
            <a:chExt cx="8914340" cy="1261598"/>
          </a:xfrm>
        </p:grpSpPr>
        <p:sp>
          <p:nvSpPr>
            <p:cNvPr id="90" name="Oval 89"/>
            <p:cNvSpPr/>
            <p:nvPr/>
          </p:nvSpPr>
          <p:spPr>
            <a:xfrm>
              <a:off x="8402355" y="9953323"/>
              <a:ext cx="1199758" cy="1199756"/>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cxnSpLocks/>
            </p:cNvCxnSpPr>
            <p:nvPr/>
          </p:nvCxnSpPr>
          <p:spPr>
            <a:xfrm>
              <a:off x="9498220" y="10553201"/>
              <a:ext cx="179618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532334" y="10141325"/>
              <a:ext cx="939800" cy="886397"/>
            </a:xfrm>
            <a:prstGeom prst="rect">
              <a:avLst/>
            </a:prstGeom>
            <a:noFill/>
          </p:spPr>
          <p:txBody>
            <a:bodyPr wrap="square" lIns="0" tIns="0" rIns="0" bIns="0" rtlCol="0">
              <a:spAutoFit/>
            </a:bodyPr>
            <a:lstStyle/>
            <a:p>
              <a:pPr algn="ctr">
                <a:lnSpc>
                  <a:spcPct val="120000"/>
                </a:lnSpc>
              </a:pPr>
              <a:r>
                <a:rPr lang="en-US" sz="4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05</a:t>
              </a:r>
              <a:endParaRPr lang="en-US" sz="4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TextBox 93"/>
            <p:cNvSpPr txBox="1"/>
            <p:nvPr/>
          </p:nvSpPr>
          <p:spPr>
            <a:xfrm>
              <a:off x="11566890" y="10260814"/>
              <a:ext cx="5749805" cy="954107"/>
            </a:xfrm>
            <a:prstGeom prst="rect">
              <a:avLst/>
            </a:prstGeom>
            <a:noFill/>
          </p:spPr>
          <p:txBody>
            <a:bodyPr wrap="square" lIns="0" tIns="0" rIns="0" bIns="0" rtlCol="0">
              <a:spAutoFit/>
            </a:bodyPr>
            <a:lstStyle/>
            <a:p>
              <a:r>
                <a:rPr lang="en-US" sz="3800" dirty="0">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Test</a:t>
              </a:r>
            </a:p>
            <a:p>
              <a:r>
                <a:rPr lang="en-US" sz="2400" dirty="0">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Omitted for this exercise</a:t>
              </a:r>
              <a:endParaRPr lang="en-US" sz="3800" dirty="0">
                <a:solidFill>
                  <a:schemeClr val="bg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 name="Text Placeholder 4">
            <a:extLst>
              <a:ext uri="{FF2B5EF4-FFF2-40B4-BE49-F238E27FC236}">
                <a16:creationId xmlns:a16="http://schemas.microsoft.com/office/drawing/2014/main" id="{C82AD3FC-84EE-4E4A-8DBA-D37A7DE6E1F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212066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ppt_y</p:attrName>
                                        </p:attrNameLst>
                                      </p:cBhvr>
                                      <p:tavLst>
                                        <p:tav tm="0">
                                          <p:val>
                                            <p:strVal val="#ppt_y+#ppt_h*1.125000"/>
                                          </p:val>
                                        </p:tav>
                                        <p:tav tm="100000">
                                          <p:val>
                                            <p:strVal val="#ppt_y"/>
                                          </p:val>
                                        </p:tav>
                                      </p:tavLst>
                                    </p:anim>
                                    <p:animEffect transition="in" filter="wipe(up)">
                                      <p:cBhvr>
                                        <p:cTn id="8" dur="250"/>
                                        <p:tgtEl>
                                          <p:spTgt spid="2"/>
                                        </p:tgtEl>
                                      </p:cBhvr>
                                    </p:animEffect>
                                  </p:childTnLst>
                                </p:cTn>
                              </p:par>
                            </p:childTnLst>
                          </p:cTn>
                        </p:par>
                        <p:par>
                          <p:cTn id="9" fill="hold">
                            <p:stCondLst>
                              <p:cond delay="25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anim calcmode="lin" valueType="num">
                                      <p:cBhvr>
                                        <p:cTn id="19" dur="250" fill="hold"/>
                                        <p:tgtEl>
                                          <p:spTgt spid="4"/>
                                        </p:tgtEl>
                                        <p:attrNameLst>
                                          <p:attrName>ppt_x</p:attrName>
                                        </p:attrNameLst>
                                      </p:cBhvr>
                                      <p:tavLst>
                                        <p:tav tm="0">
                                          <p:val>
                                            <p:strVal val="#ppt_x"/>
                                          </p:val>
                                        </p:tav>
                                        <p:tav tm="100000">
                                          <p:val>
                                            <p:strVal val="#ppt_x"/>
                                          </p:val>
                                        </p:tav>
                                      </p:tavLst>
                                    </p:anim>
                                    <p:anim calcmode="lin" valueType="num">
                                      <p:cBhvr>
                                        <p:cTn id="20" dur="2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75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anim calcmode="lin" valueType="num">
                                      <p:cBhvr>
                                        <p:cTn id="25" dur="250" fill="hold"/>
                                        <p:tgtEl>
                                          <p:spTgt spid="6"/>
                                        </p:tgtEl>
                                        <p:attrNameLst>
                                          <p:attrName>ppt_x</p:attrName>
                                        </p:attrNameLst>
                                      </p:cBhvr>
                                      <p:tavLst>
                                        <p:tav tm="0">
                                          <p:val>
                                            <p:strVal val="#ppt_x"/>
                                          </p:val>
                                        </p:tav>
                                        <p:tav tm="100000">
                                          <p:val>
                                            <p:strVal val="#ppt_x"/>
                                          </p:val>
                                        </p:tav>
                                      </p:tavLst>
                                    </p:anim>
                                    <p:anim calcmode="lin" valueType="num">
                                      <p:cBhvr>
                                        <p:cTn id="26" dur="25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anim calcmode="lin" valueType="num">
                                      <p:cBhvr>
                                        <p:cTn id="31" dur="250" fill="hold"/>
                                        <p:tgtEl>
                                          <p:spTgt spid="7"/>
                                        </p:tgtEl>
                                        <p:attrNameLst>
                                          <p:attrName>ppt_x</p:attrName>
                                        </p:attrNameLst>
                                      </p:cBhvr>
                                      <p:tavLst>
                                        <p:tav tm="0">
                                          <p:val>
                                            <p:strVal val="#ppt_x"/>
                                          </p:val>
                                        </p:tav>
                                        <p:tav tm="100000">
                                          <p:val>
                                            <p:strVal val="#ppt_x"/>
                                          </p:val>
                                        </p:tav>
                                      </p:tavLst>
                                    </p:anim>
                                    <p:anim calcmode="lin" valueType="num">
                                      <p:cBhvr>
                                        <p:cTn id="32" dur="25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25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a:solidFill>
                  <a:schemeClr val="accent2"/>
                </a:solidFill>
              </a:rPr>
              <a:t>Why &amp; How?</a:t>
            </a:r>
          </a:p>
        </p:txBody>
      </p:sp>
      <p:sp>
        <p:nvSpPr>
          <p:cNvPr id="3" name="Text Placeholder 2"/>
          <p:cNvSpPr>
            <a:spLocks noGrp="1"/>
          </p:cNvSpPr>
          <p:nvPr>
            <p:ph type="body" sz="quarter" idx="10"/>
          </p:nvPr>
        </p:nvSpPr>
        <p:spPr/>
        <p:txBody>
          <a:bodyPr/>
          <a:lstStyle/>
          <a:p>
            <a:r>
              <a:rPr lang="en-US" dirty="0"/>
              <a:t>Decode &amp; encode</a:t>
            </a:r>
          </a:p>
        </p:txBody>
      </p:sp>
      <p:sp>
        <p:nvSpPr>
          <p:cNvPr id="4" name="TextBox 3"/>
          <p:cNvSpPr txBox="1"/>
          <p:nvPr/>
        </p:nvSpPr>
        <p:spPr>
          <a:xfrm>
            <a:off x="1676401" y="4256993"/>
            <a:ext cx="5753483" cy="4603761"/>
          </a:xfrm>
          <a:prstGeom prst="rect">
            <a:avLst/>
          </a:prstGeom>
          <a:noFill/>
        </p:spPr>
        <p:txBody>
          <a:bodyPr wrap="square" lIns="0" tIns="0" rIns="0" bIns="0" rtlCol="0">
            <a:spAutoFit/>
          </a:bodyPr>
          <a:lstStyle/>
          <a:p>
            <a:pPr>
              <a:lnSpc>
                <a:spcPct val="140000"/>
              </a:lnSpc>
              <a:spcAft>
                <a:spcPts val="36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Airports are turning to any method they can think of to banish airline delays -- including crowdsourcing and computer algorithms -- but running down the security gauntlet, dealing with paperwork and procedures as well as the delights of the border can not only frustrate the customer, but limit the amount of available time slots for planes to take off.</a:t>
            </a: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en-US" sz="4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p>
        </p:txBody>
      </p:sp>
      <p:sp>
        <p:nvSpPr>
          <p:cNvPr id="10" name="TextBox 9"/>
          <p:cNvSpPr txBox="1"/>
          <p:nvPr/>
        </p:nvSpPr>
        <p:spPr>
          <a:xfrm>
            <a:off x="9315014" y="4256993"/>
            <a:ext cx="5753483" cy="4086696"/>
          </a:xfrm>
          <a:prstGeom prst="rect">
            <a:avLst/>
          </a:prstGeom>
          <a:noFill/>
        </p:spPr>
        <p:txBody>
          <a:bodyPr wrap="square" lIns="0" tIns="0" rIns="0" bIns="0" rtlCol="0">
            <a:spAutoFit/>
          </a:bodyPr>
          <a:lstStyle/>
          <a:p>
            <a:pPr>
              <a:lnSpc>
                <a:spcPct val="140000"/>
              </a:lnSpc>
              <a:spcAft>
                <a:spcPts val="3600"/>
              </a:spcAft>
            </a:pPr>
            <a:r>
              <a:rPr lang="en-US" sz="2400"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Airports are becoming congested and security is at an all-time high, so management now face an uphill struggle; keeping the business in profit, maintaining security, coping with increased competition and of course, the ever-present threat of adverse weather conditions.</a:t>
            </a: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en-US" sz="42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Why?</a:t>
            </a:r>
          </a:p>
        </p:txBody>
      </p:sp>
      <p:sp>
        <p:nvSpPr>
          <p:cNvPr id="12" name="TextBox 11"/>
          <p:cNvSpPr txBox="1"/>
          <p:nvPr/>
        </p:nvSpPr>
        <p:spPr>
          <a:xfrm>
            <a:off x="16954117" y="4256993"/>
            <a:ext cx="5753483" cy="1501373"/>
          </a:xfrm>
          <a:prstGeom prst="rect">
            <a:avLst/>
          </a:prstGeom>
          <a:noFill/>
        </p:spPr>
        <p:txBody>
          <a:bodyPr wrap="square" lIns="0" tIns="0" rIns="0" bIns="0" rtlCol="0">
            <a:spAutoFit/>
          </a:bodyPr>
          <a:lstStyle/>
          <a:p>
            <a:pPr>
              <a:lnSpc>
                <a:spcPct val="140000"/>
              </a:lnSpc>
              <a:spcAft>
                <a:spcPts val="3600"/>
              </a:spcAft>
            </a:pPr>
            <a:r>
              <a:rPr lang="en-US" sz="2400" dirty="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Here we will try and present a solution to address issues and problems faced by airport users: Staff and Flyers.</a:t>
            </a: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en-US" sz="4200"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How?</a:t>
            </a:r>
          </a:p>
        </p:txBody>
      </p:sp>
    </p:spTree>
    <p:extLst>
      <p:ext uri="{BB962C8B-B14F-4D97-AF65-F5344CB8AC3E}">
        <p14:creationId xmlns:p14="http://schemas.microsoft.com/office/powerpoint/2010/main" val="231169208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84000" cy="13716000"/>
          </a:xfrm>
          <a:prstGeom prst="rect">
            <a:avLst/>
          </a:prstGeom>
          <a:gradFill flip="none" rotWithShape="1">
            <a:gsLst>
              <a:gs pos="0">
                <a:schemeClr val="accent1">
                  <a:alpha val="88000"/>
                </a:schemeClr>
              </a:gs>
              <a:gs pos="33000">
                <a:schemeClr val="accent2">
                  <a:alpha val="88000"/>
                </a:schemeClr>
              </a:gs>
              <a:gs pos="66000">
                <a:schemeClr val="accent4">
                  <a:alpha val="88000"/>
                </a:schemeClr>
              </a:gs>
              <a:gs pos="100000">
                <a:schemeClr val="accent6">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p:cNvSpPr txBox="1">
            <a:spLocks/>
          </p:cNvSpPr>
          <p:nvPr/>
        </p:nvSpPr>
        <p:spPr>
          <a:xfrm>
            <a:off x="8335926" y="1740285"/>
            <a:ext cx="14371674"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sz="8000" dirty="0"/>
              <a:t>User: Nita Kumar</a:t>
            </a:r>
          </a:p>
        </p:txBody>
      </p:sp>
      <p:sp>
        <p:nvSpPr>
          <p:cNvPr id="6" name="Text Placeholder 8"/>
          <p:cNvSpPr txBox="1">
            <a:spLocks/>
          </p:cNvSpPr>
          <p:nvPr/>
        </p:nvSpPr>
        <p:spPr>
          <a:xfrm>
            <a:off x="8335926" y="3176789"/>
            <a:ext cx="14371674" cy="706141"/>
          </a:xfrm>
          <a:prstGeom prst="rect">
            <a:avLst/>
          </a:prstGeom>
        </p:spPr>
        <p:txBody>
          <a:bodyPr wrap="square" lIns="0" tIns="0" rIns="0" bIns="0"/>
          <a:lstStyle>
            <a:lvl1pPr marL="0" indent="0" algn="ctr" defTabSz="1828800" rtl="0" eaLnBrk="1" latinLnBrk="0" hangingPunct="1">
              <a:lnSpc>
                <a:spcPct val="100000"/>
              </a:lnSpc>
              <a:spcBef>
                <a:spcPts val="2000"/>
              </a:spcBef>
              <a:buFontTx/>
              <a:buNone/>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r>
              <a:rPr lang="en-US" sz="4000" dirty="0"/>
              <a:t>34, Sr. Exec in an MNC; a mother of a toddler; High achiever; independent with high self esteem; Travels around the world</a:t>
            </a:r>
          </a:p>
        </p:txBody>
      </p:sp>
      <p:sp>
        <p:nvSpPr>
          <p:cNvPr id="15" name="TextBox 14"/>
          <p:cNvSpPr txBox="1"/>
          <p:nvPr/>
        </p:nvSpPr>
        <p:spPr>
          <a:xfrm>
            <a:off x="8335926" y="5261510"/>
            <a:ext cx="7123814" cy="7160165"/>
          </a:xfrm>
          <a:prstGeom prst="rect">
            <a:avLst/>
          </a:prstGeom>
          <a:noFill/>
        </p:spPr>
        <p:txBody>
          <a:bodyPr wrap="square" lIns="0" tIns="0" rIns="0" bIns="0" rtlCol="0">
            <a:spAutoFit/>
          </a:bodyPr>
          <a:lstStyle/>
          <a:p>
            <a:pPr>
              <a:lnSpc>
                <a:spcPct val="120000"/>
              </a:lnSpc>
            </a:pP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HABITS</a:t>
            </a:r>
          </a:p>
          <a:p>
            <a:pPr>
              <a:lnSpc>
                <a:spcPct val="120000"/>
              </a:lnSpc>
            </a:pPr>
            <a:endPar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Loves to spend time with her daughter</a:t>
            </a: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Gives her best in her profession and takes any challenge head-on</a:t>
            </a: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Likes to plan in advance to the very last of details</a:t>
            </a: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Very punctual and values her and other people’s  time</a:t>
            </a:r>
          </a:p>
        </p:txBody>
      </p:sp>
      <p:sp>
        <p:nvSpPr>
          <p:cNvPr id="22" name="Freeform 21">
            <a:extLst>
              <a:ext uri="{FF2B5EF4-FFF2-40B4-BE49-F238E27FC236}">
                <a16:creationId xmlns:a16="http://schemas.microsoft.com/office/drawing/2014/main" id="{CA61F1DC-1B38-7B4B-B5AC-3CC936DA56DB}"/>
              </a:ext>
            </a:extLst>
          </p:cNvPr>
          <p:cNvSpPr>
            <a:spLocks noEditPoints="1"/>
          </p:cNvSpPr>
          <p:nvPr/>
        </p:nvSpPr>
        <p:spPr bwMode="auto">
          <a:xfrm>
            <a:off x="3551277" y="1417433"/>
            <a:ext cx="3168502" cy="11780526"/>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2"/>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23" name="TextBox 22">
            <a:extLst>
              <a:ext uri="{FF2B5EF4-FFF2-40B4-BE49-F238E27FC236}">
                <a16:creationId xmlns:a16="http://schemas.microsoft.com/office/drawing/2014/main" id="{0A383EC4-410F-EF4B-8FC7-CB86831B00F9}"/>
              </a:ext>
            </a:extLst>
          </p:cNvPr>
          <p:cNvSpPr txBox="1"/>
          <p:nvPr/>
        </p:nvSpPr>
        <p:spPr>
          <a:xfrm>
            <a:off x="16359963" y="5261509"/>
            <a:ext cx="7123814" cy="6421501"/>
          </a:xfrm>
          <a:prstGeom prst="rect">
            <a:avLst/>
          </a:prstGeom>
          <a:noFill/>
        </p:spPr>
        <p:txBody>
          <a:bodyPr wrap="square" lIns="0" tIns="0" rIns="0" bIns="0" rtlCol="0">
            <a:spAutoFit/>
          </a:bodyPr>
          <a:lstStyle/>
          <a:p>
            <a:pPr>
              <a:lnSpc>
                <a:spcPct val="120000"/>
              </a:lnSpc>
            </a:pP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GOALS</a:t>
            </a:r>
          </a:p>
          <a:p>
            <a:pPr>
              <a:lnSpc>
                <a:spcPct val="120000"/>
              </a:lnSpc>
            </a:pPr>
            <a:endPar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 be professionally successful without sacrificing  much time with her family</a:t>
            </a: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 spend minimum time at airports while travelling on a business trip</a:t>
            </a:r>
          </a:p>
          <a:p>
            <a:pPr marL="342900" indent="-342900" fontAlgn="base">
              <a:lnSpc>
                <a:spcPct val="150000"/>
              </a:lnSpc>
              <a:buFont typeface="Arial" panose="020B0604020202020204" pitchFamily="34" charset="0"/>
              <a:buChar char="•"/>
            </a:pPr>
            <a:r>
              <a:rPr lang="en-IN" sz="32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 be well prepared for any situation with meticulous planning</a:t>
            </a:r>
          </a:p>
        </p:txBody>
      </p:sp>
    </p:spTree>
    <p:extLst>
      <p:ext uri="{BB962C8B-B14F-4D97-AF65-F5344CB8AC3E}">
        <p14:creationId xmlns:p14="http://schemas.microsoft.com/office/powerpoint/2010/main" val="33045993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250"/>
                                        <p:tgtEl>
                                          <p:spTgt spid="22"/>
                                        </p:tgtEl>
                                      </p:cBhvr>
                                    </p:animEffect>
                                  </p:childTnLst>
                                </p:cTn>
                              </p:par>
                            </p:childTnLst>
                          </p:cTn>
                        </p:par>
                        <p:par>
                          <p:cTn id="8" fill="hold">
                            <p:stCondLst>
                              <p:cond delay="250"/>
                            </p:stCondLst>
                            <p:childTnLst>
                              <p:par>
                                <p:cTn id="9" presetID="1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p:tgtEl>
                                          <p:spTgt spid="5"/>
                                        </p:tgtEl>
                                        <p:attrNameLst>
                                          <p:attrName>ppt_x</p:attrName>
                                        </p:attrNameLst>
                                      </p:cBhvr>
                                      <p:tavLst>
                                        <p:tav tm="0">
                                          <p:val>
                                            <p:strVal val="#ppt_x+#ppt_w*1.125000"/>
                                          </p:val>
                                        </p:tav>
                                        <p:tav tm="100000">
                                          <p:val>
                                            <p:strVal val="#ppt_x"/>
                                          </p:val>
                                        </p:tav>
                                      </p:tavLst>
                                    </p:anim>
                                    <p:animEffect transition="in" filter="wipe(left)">
                                      <p:cBhvr>
                                        <p:cTn id="12" dur="250"/>
                                        <p:tgtEl>
                                          <p:spTgt spid="5"/>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p:tgtEl>
                                          <p:spTgt spid="6"/>
                                        </p:tgtEl>
                                        <p:attrNameLst>
                                          <p:attrName>ppt_x</p:attrName>
                                        </p:attrNameLst>
                                      </p:cBhvr>
                                      <p:tavLst>
                                        <p:tav tm="0">
                                          <p:val>
                                            <p:strVal val="#ppt_x+#ppt_w*1.125000"/>
                                          </p:val>
                                        </p:tav>
                                        <p:tav tm="100000">
                                          <p:val>
                                            <p:strVal val="#ppt_x"/>
                                          </p:val>
                                        </p:tav>
                                      </p:tavLst>
                                    </p:anim>
                                    <p:animEffect transition="in" filter="wipe(left)">
                                      <p:cBhvr>
                                        <p:cTn id="17" dur="250"/>
                                        <p:tgtEl>
                                          <p:spTgt spid="6"/>
                                        </p:tgtEl>
                                      </p:cBhvr>
                                    </p:animEffect>
                                  </p:childTnLst>
                                </p:cTn>
                              </p:par>
                            </p:childTnLst>
                          </p:cTn>
                        </p:par>
                        <p:par>
                          <p:cTn id="18" fill="hold">
                            <p:stCondLst>
                              <p:cond delay="75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anim calcmode="lin" valueType="num">
                                      <p:cBhvr>
                                        <p:cTn id="28" dur="250" fill="hold"/>
                                        <p:tgtEl>
                                          <p:spTgt spid="23"/>
                                        </p:tgtEl>
                                        <p:attrNameLst>
                                          <p:attrName>ppt_x</p:attrName>
                                        </p:attrNameLst>
                                      </p:cBhvr>
                                      <p:tavLst>
                                        <p:tav tm="0">
                                          <p:val>
                                            <p:strVal val="#ppt_x"/>
                                          </p:val>
                                        </p:tav>
                                        <p:tav tm="100000">
                                          <p:val>
                                            <p:strVal val="#ppt_x"/>
                                          </p:val>
                                        </p:tav>
                                      </p:tavLst>
                                    </p:anim>
                                    <p:anim calcmode="lin" valueType="num">
                                      <p:cBhvr>
                                        <p:cTn id="2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22" grpId="1"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4384000" cy="13716000"/>
          </a:xfrm>
          <a:prstGeom prst="rect">
            <a:avLst/>
          </a:prstGeom>
          <a:gradFill flip="none" rotWithShape="1">
            <a:gsLst>
              <a:gs pos="0">
                <a:schemeClr val="accent1">
                  <a:alpha val="88000"/>
                </a:schemeClr>
              </a:gs>
              <a:gs pos="33000">
                <a:schemeClr val="accent2">
                  <a:alpha val="88000"/>
                </a:schemeClr>
              </a:gs>
              <a:gs pos="66000">
                <a:schemeClr val="accent4">
                  <a:alpha val="88000"/>
                </a:schemeClr>
              </a:gs>
              <a:gs pos="100000">
                <a:schemeClr val="accent6">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7"/>
          <p:cNvSpPr txBox="1">
            <a:spLocks/>
          </p:cNvSpPr>
          <p:nvPr/>
        </p:nvSpPr>
        <p:spPr>
          <a:xfrm>
            <a:off x="8427308" y="1740285"/>
            <a:ext cx="14280292" cy="1163097"/>
          </a:xfrm>
          <a:prstGeom prst="rect">
            <a:avLst/>
          </a:prstGeom>
        </p:spPr>
        <p:txBody>
          <a:bodyPr lIns="0" tIns="0" rIns="0" bIns="0"/>
          <a:lstStyle>
            <a:lvl1pPr algn="ctr" defTabSz="1828800" rtl="0" eaLnBrk="1" latinLnBrk="0" hangingPunct="1">
              <a:lnSpc>
                <a:spcPct val="100000"/>
              </a:lnSpc>
              <a:spcBef>
                <a:spcPct val="0"/>
              </a:spcBef>
              <a:buNone/>
              <a:defRPr sz="7400" b="0" kern="1200" cap="none" spc="1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sz="8000" dirty="0"/>
              <a:t>Nita’s travel dilemma</a:t>
            </a:r>
          </a:p>
        </p:txBody>
      </p:sp>
      <p:sp>
        <p:nvSpPr>
          <p:cNvPr id="6" name="Text Placeholder 8"/>
          <p:cNvSpPr txBox="1">
            <a:spLocks/>
          </p:cNvSpPr>
          <p:nvPr/>
        </p:nvSpPr>
        <p:spPr>
          <a:xfrm>
            <a:off x="8427308" y="3176789"/>
            <a:ext cx="14280292" cy="1092539"/>
          </a:xfrm>
          <a:prstGeom prst="rect">
            <a:avLst/>
          </a:prstGeom>
        </p:spPr>
        <p:txBody>
          <a:bodyPr wrap="square" lIns="0" tIns="0" rIns="0" bIns="0"/>
          <a:lstStyle>
            <a:lvl1pPr marL="0" indent="0" algn="ctr" defTabSz="1828800" rtl="0" eaLnBrk="1" latinLnBrk="0" hangingPunct="1">
              <a:lnSpc>
                <a:spcPct val="100000"/>
              </a:lnSpc>
              <a:spcBef>
                <a:spcPts val="2000"/>
              </a:spcBef>
              <a:buFontTx/>
              <a:buNone/>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l"/>
            <a:r>
              <a:rPr lang="en-US" dirty="0"/>
              <a:t>Nita loves to travel but her current airport experience is riddled with uncertainties and unwanted surprises also this time she is travelling with her 3 year old daughter alone</a:t>
            </a:r>
          </a:p>
        </p:txBody>
      </p:sp>
      <p:grpSp>
        <p:nvGrpSpPr>
          <p:cNvPr id="13" name="Group 12"/>
          <p:cNvGrpSpPr/>
          <p:nvPr/>
        </p:nvGrpSpPr>
        <p:grpSpPr>
          <a:xfrm>
            <a:off x="9905820" y="5068143"/>
            <a:ext cx="12801780" cy="1190293"/>
            <a:chOff x="1676400" y="4321453"/>
            <a:chExt cx="4416888" cy="1190293"/>
          </a:xfrm>
        </p:grpSpPr>
        <p:sp>
          <p:nvSpPr>
            <p:cNvPr id="14" name="TextBox 13"/>
            <p:cNvSpPr txBox="1"/>
            <p:nvPr/>
          </p:nvSpPr>
          <p:spPr>
            <a:xfrm>
              <a:off x="1676400" y="4321453"/>
              <a:ext cx="4416888" cy="646331"/>
            </a:xfrm>
            <a:prstGeom prst="rect">
              <a:avLst/>
            </a:prstGeom>
            <a:noFill/>
          </p:spPr>
          <p:txBody>
            <a:bodyPr wrap="square" lIns="0" tIns="0" rIns="0" bIns="0" rtlCol="0">
              <a:spAutoFit/>
            </a:bodyPr>
            <a:lstStyle/>
            <a:p>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Travel anxiety</a:t>
              </a:r>
            </a:p>
          </p:txBody>
        </p:sp>
        <p:sp>
          <p:nvSpPr>
            <p:cNvPr id="15" name="TextBox 14"/>
            <p:cNvSpPr txBox="1"/>
            <p:nvPr/>
          </p:nvSpPr>
          <p:spPr>
            <a:xfrm>
              <a:off x="1676400" y="5099902"/>
              <a:ext cx="4416888" cy="411844"/>
            </a:xfrm>
            <a:prstGeom prst="rect">
              <a:avLst/>
            </a:prstGeom>
            <a:noFill/>
          </p:spPr>
          <p:txBody>
            <a:bodyPr wrap="square" lIns="0" tIns="0" rIns="0" bIns="0" rtlCol="0">
              <a:spAutoFit/>
            </a:bodyPr>
            <a:lstStyle/>
            <a:p>
              <a:pPr>
                <a:lnSpc>
                  <a:spcPct val="120000"/>
                </a:lnSpc>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pressure from leaving home, finding transport to boarding the flight</a:t>
              </a:r>
              <a:endParaRPr lang="en-US" sz="24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9" name="Group 18"/>
          <p:cNvGrpSpPr/>
          <p:nvPr/>
        </p:nvGrpSpPr>
        <p:grpSpPr>
          <a:xfrm>
            <a:off x="9905820" y="6986447"/>
            <a:ext cx="12801780" cy="1190293"/>
            <a:chOff x="1676400" y="4321453"/>
            <a:chExt cx="4416888" cy="1190293"/>
          </a:xfrm>
        </p:grpSpPr>
        <p:sp>
          <p:nvSpPr>
            <p:cNvPr id="20" name="TextBox 19"/>
            <p:cNvSpPr txBox="1"/>
            <p:nvPr/>
          </p:nvSpPr>
          <p:spPr>
            <a:xfrm>
              <a:off x="1676400" y="4321453"/>
              <a:ext cx="4416888" cy="646331"/>
            </a:xfrm>
            <a:prstGeom prst="rect">
              <a:avLst/>
            </a:prstGeom>
            <a:noFill/>
          </p:spPr>
          <p:txBody>
            <a:bodyPr wrap="square" lIns="0" tIns="0" rIns="0" bIns="0" rtlCol="0">
              <a:spAutoFit/>
            </a:bodyPr>
            <a:lstStyle/>
            <a:p>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Airport formalities</a:t>
              </a:r>
            </a:p>
          </p:txBody>
        </p:sp>
        <p:sp>
          <p:nvSpPr>
            <p:cNvPr id="21" name="TextBox 20"/>
            <p:cNvSpPr txBox="1"/>
            <p:nvPr/>
          </p:nvSpPr>
          <p:spPr>
            <a:xfrm>
              <a:off x="1676400" y="5099902"/>
              <a:ext cx="4416888" cy="411844"/>
            </a:xfrm>
            <a:prstGeom prst="rect">
              <a:avLst/>
            </a:prstGeom>
            <a:noFill/>
          </p:spPr>
          <p:txBody>
            <a:bodyPr wrap="square" lIns="0" tIns="0" rIns="0" bIns="0" rtlCol="0">
              <a:spAutoFit/>
            </a:bodyPr>
            <a:lstStyle/>
            <a:p>
              <a:pPr>
                <a:lnSpc>
                  <a:spcPct val="120000"/>
                </a:lnSpc>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Entering airport, taking boarding pass, immigration, finding boarding gate</a:t>
              </a:r>
              <a:endParaRPr lang="en-US" sz="24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4" name="Group 23"/>
          <p:cNvGrpSpPr/>
          <p:nvPr/>
        </p:nvGrpSpPr>
        <p:grpSpPr>
          <a:xfrm>
            <a:off x="9905820" y="8904751"/>
            <a:ext cx="12801780" cy="1190293"/>
            <a:chOff x="1676400" y="4321453"/>
            <a:chExt cx="4416888" cy="1190293"/>
          </a:xfrm>
        </p:grpSpPr>
        <p:sp>
          <p:nvSpPr>
            <p:cNvPr id="25" name="TextBox 24"/>
            <p:cNvSpPr txBox="1"/>
            <p:nvPr/>
          </p:nvSpPr>
          <p:spPr>
            <a:xfrm>
              <a:off x="1676400" y="4321453"/>
              <a:ext cx="4416888" cy="646331"/>
            </a:xfrm>
            <a:prstGeom prst="rect">
              <a:avLst/>
            </a:prstGeom>
            <a:noFill/>
          </p:spPr>
          <p:txBody>
            <a:bodyPr wrap="square" lIns="0" tIns="0" rIns="0" bIns="0" rtlCol="0">
              <a:spAutoFit/>
            </a:bodyPr>
            <a:lstStyle/>
            <a:p>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Security check</a:t>
              </a:r>
            </a:p>
          </p:txBody>
        </p:sp>
        <p:sp>
          <p:nvSpPr>
            <p:cNvPr id="26" name="TextBox 25"/>
            <p:cNvSpPr txBox="1"/>
            <p:nvPr/>
          </p:nvSpPr>
          <p:spPr>
            <a:xfrm>
              <a:off x="1676400" y="5099902"/>
              <a:ext cx="4416888" cy="411844"/>
            </a:xfrm>
            <a:prstGeom prst="rect">
              <a:avLst/>
            </a:prstGeom>
            <a:noFill/>
          </p:spPr>
          <p:txBody>
            <a:bodyPr wrap="square" lIns="0" tIns="0" rIns="0" bIns="0" rtlCol="0">
              <a:spAutoFit/>
            </a:bodyPr>
            <a:lstStyle/>
            <a:p>
              <a:pPr>
                <a:lnSpc>
                  <a:spcPct val="120000"/>
                </a:lnSpc>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most tedious and time consuming for both the passengers and the staff</a:t>
              </a:r>
              <a:endParaRPr lang="en-US" sz="24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9" name="Group 28"/>
          <p:cNvGrpSpPr/>
          <p:nvPr/>
        </p:nvGrpSpPr>
        <p:grpSpPr>
          <a:xfrm>
            <a:off x="9905820" y="10823056"/>
            <a:ext cx="12801780" cy="1633491"/>
            <a:chOff x="1676400" y="4321453"/>
            <a:chExt cx="4416888" cy="1633491"/>
          </a:xfrm>
        </p:grpSpPr>
        <p:sp>
          <p:nvSpPr>
            <p:cNvPr id="30" name="TextBox 29"/>
            <p:cNvSpPr txBox="1"/>
            <p:nvPr/>
          </p:nvSpPr>
          <p:spPr>
            <a:xfrm>
              <a:off x="1676400" y="4321453"/>
              <a:ext cx="4416888" cy="646331"/>
            </a:xfrm>
            <a:prstGeom prst="rect">
              <a:avLst/>
            </a:prstGeom>
            <a:noFill/>
          </p:spPr>
          <p:txBody>
            <a:bodyPr wrap="square" lIns="0" tIns="0" rIns="0" bIns="0" rtlCol="0">
              <a:spAutoFit/>
            </a:bodyPr>
            <a:lstStyle/>
            <a:p>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Final Boarding process</a:t>
              </a:r>
            </a:p>
          </p:txBody>
        </p:sp>
        <p:sp>
          <p:nvSpPr>
            <p:cNvPr id="31" name="TextBox 30"/>
            <p:cNvSpPr txBox="1"/>
            <p:nvPr/>
          </p:nvSpPr>
          <p:spPr>
            <a:xfrm>
              <a:off x="1676400" y="5099902"/>
              <a:ext cx="4416888" cy="855042"/>
            </a:xfrm>
            <a:prstGeom prst="rect">
              <a:avLst/>
            </a:prstGeom>
            <a:noFill/>
          </p:spPr>
          <p:txBody>
            <a:bodyPr wrap="square" lIns="0" tIns="0" rIns="0" bIns="0" rtlCol="0">
              <a:spAutoFit/>
            </a:bodyPr>
            <a:lstStyle/>
            <a:p>
              <a:pPr>
                <a:lnSpc>
                  <a:spcPct val="120000"/>
                </a:lnSpc>
              </a:pP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Showing boarding pass at the boarding gate and then again to the airline staff and sometimes to the security again</a:t>
              </a:r>
              <a:endParaRPr lang="en-US" sz="24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3" name="Freeform 5"/>
          <p:cNvSpPr>
            <a:spLocks noEditPoints="1"/>
          </p:cNvSpPr>
          <p:nvPr/>
        </p:nvSpPr>
        <p:spPr bwMode="auto">
          <a:xfrm>
            <a:off x="8601735" y="5169878"/>
            <a:ext cx="923764" cy="869604"/>
          </a:xfrm>
          <a:custGeom>
            <a:avLst/>
            <a:gdLst>
              <a:gd name="T0" fmla="*/ 2881 w 2943"/>
              <a:gd name="T1" fmla="*/ 367 h 2770"/>
              <a:gd name="T2" fmla="*/ 2689 w 2943"/>
              <a:gd name="T3" fmla="*/ 68 h 2770"/>
              <a:gd name="T4" fmla="*/ 2571 w 2943"/>
              <a:gd name="T5" fmla="*/ 1 h 2770"/>
              <a:gd name="T6" fmla="*/ 2448 w 2943"/>
              <a:gd name="T7" fmla="*/ 61 h 2770"/>
              <a:gd name="T8" fmla="*/ 1686 w 2943"/>
              <a:gd name="T9" fmla="*/ 1183 h 2770"/>
              <a:gd name="T10" fmla="*/ 1150 w 2943"/>
              <a:gd name="T11" fmla="*/ 1898 h 2770"/>
              <a:gd name="T12" fmla="*/ 778 w 2943"/>
              <a:gd name="T13" fmla="*/ 1245 h 2770"/>
              <a:gd name="T14" fmla="*/ 491 w 2943"/>
              <a:gd name="T15" fmla="*/ 1066 h 2770"/>
              <a:gd name="T16" fmla="*/ 182 w 2943"/>
              <a:gd name="T17" fmla="*/ 1207 h 2770"/>
              <a:gd name="T18" fmla="*/ 152 w 2943"/>
              <a:gd name="T19" fmla="*/ 1247 h 2770"/>
              <a:gd name="T20" fmla="*/ 949 w 2943"/>
              <a:gd name="T21" fmla="*/ 2536 h 2770"/>
              <a:gd name="T22" fmla="*/ 1074 w 2943"/>
              <a:gd name="T23" fmla="*/ 2605 h 2770"/>
              <a:gd name="T24" fmla="*/ 1324 w 2943"/>
              <a:gd name="T25" fmla="*/ 2605 h 2770"/>
              <a:gd name="T26" fmla="*/ 1450 w 2943"/>
              <a:gd name="T27" fmla="*/ 2533 h 2770"/>
              <a:gd name="T28" fmla="*/ 1707 w 2943"/>
              <a:gd name="T29" fmla="*/ 2100 h 2770"/>
              <a:gd name="T30" fmla="*/ 2687 w 2943"/>
              <a:gd name="T31" fmla="*/ 791 h 2770"/>
              <a:gd name="T32" fmla="*/ 2838 w 2943"/>
              <a:gd name="T33" fmla="*/ 663 h 2770"/>
              <a:gd name="T34" fmla="*/ 2881 w 2943"/>
              <a:gd name="T35" fmla="*/ 367 h 2770"/>
              <a:gd name="T36" fmla="*/ 2783 w 2943"/>
              <a:gd name="T37" fmla="*/ 599 h 2770"/>
              <a:gd name="T38" fmla="*/ 2632 w 2943"/>
              <a:gd name="T39" fmla="*/ 727 h 2770"/>
              <a:gd name="T40" fmla="*/ 1634 w 2943"/>
              <a:gd name="T41" fmla="*/ 2057 h 2770"/>
              <a:gd name="T42" fmla="*/ 1378 w 2943"/>
              <a:gd name="T43" fmla="*/ 2490 h 2770"/>
              <a:gd name="T44" fmla="*/ 1324 w 2943"/>
              <a:gd name="T45" fmla="*/ 2521 h 2770"/>
              <a:gd name="T46" fmla="*/ 1074 w 2943"/>
              <a:gd name="T47" fmla="*/ 2521 h 2770"/>
              <a:gd name="T48" fmla="*/ 1021 w 2943"/>
              <a:gd name="T49" fmla="*/ 2491 h 2770"/>
              <a:gd name="T50" fmla="*/ 254 w 2943"/>
              <a:gd name="T51" fmla="*/ 1252 h 2770"/>
              <a:gd name="T52" fmla="*/ 485 w 2943"/>
              <a:gd name="T53" fmla="*/ 1150 h 2770"/>
              <a:gd name="T54" fmla="*/ 705 w 2943"/>
              <a:gd name="T55" fmla="*/ 1287 h 2770"/>
              <a:gd name="T56" fmla="*/ 1140 w 2943"/>
              <a:gd name="T57" fmla="*/ 2052 h 2770"/>
              <a:gd name="T58" fmla="*/ 1755 w 2943"/>
              <a:gd name="T59" fmla="*/ 1233 h 2770"/>
              <a:gd name="T60" fmla="*/ 2517 w 2943"/>
              <a:gd name="T61" fmla="*/ 110 h 2770"/>
              <a:gd name="T62" fmla="*/ 2568 w 2943"/>
              <a:gd name="T63" fmla="*/ 86 h 2770"/>
              <a:gd name="T64" fmla="*/ 2618 w 2943"/>
              <a:gd name="T65" fmla="*/ 114 h 2770"/>
              <a:gd name="T66" fmla="*/ 2810 w 2943"/>
              <a:gd name="T67" fmla="*/ 412 h 2770"/>
              <a:gd name="T68" fmla="*/ 2783 w 2943"/>
              <a:gd name="T69" fmla="*/ 599 h 2770"/>
              <a:gd name="T70" fmla="*/ 2110 w 2943"/>
              <a:gd name="T71" fmla="*/ 1759 h 2770"/>
              <a:gd name="T72" fmla="*/ 2110 w 2943"/>
              <a:gd name="T73" fmla="*/ 2612 h 2770"/>
              <a:gd name="T74" fmla="*/ 1951 w 2943"/>
              <a:gd name="T75" fmla="*/ 2770 h 2770"/>
              <a:gd name="T76" fmla="*/ 158 w 2943"/>
              <a:gd name="T77" fmla="*/ 2770 h 2770"/>
              <a:gd name="T78" fmla="*/ 0 w 2943"/>
              <a:gd name="T79" fmla="*/ 2612 h 2770"/>
              <a:gd name="T80" fmla="*/ 0 w 2943"/>
              <a:gd name="T81" fmla="*/ 945 h 2770"/>
              <a:gd name="T82" fmla="*/ 158 w 2943"/>
              <a:gd name="T83" fmla="*/ 787 h 2770"/>
              <a:gd name="T84" fmla="*/ 1753 w 2943"/>
              <a:gd name="T85" fmla="*/ 787 h 2770"/>
              <a:gd name="T86" fmla="*/ 1796 w 2943"/>
              <a:gd name="T87" fmla="*/ 829 h 2770"/>
              <a:gd name="T88" fmla="*/ 1753 w 2943"/>
              <a:gd name="T89" fmla="*/ 871 h 2770"/>
              <a:gd name="T90" fmla="*/ 158 w 2943"/>
              <a:gd name="T91" fmla="*/ 871 h 2770"/>
              <a:gd name="T92" fmla="*/ 85 w 2943"/>
              <a:gd name="T93" fmla="*/ 945 h 2770"/>
              <a:gd name="T94" fmla="*/ 85 w 2943"/>
              <a:gd name="T95" fmla="*/ 2612 h 2770"/>
              <a:gd name="T96" fmla="*/ 158 w 2943"/>
              <a:gd name="T97" fmla="*/ 2685 h 2770"/>
              <a:gd name="T98" fmla="*/ 1951 w 2943"/>
              <a:gd name="T99" fmla="*/ 2685 h 2770"/>
              <a:gd name="T100" fmla="*/ 2025 w 2943"/>
              <a:gd name="T101" fmla="*/ 2612 h 2770"/>
              <a:gd name="T102" fmla="*/ 2025 w 2943"/>
              <a:gd name="T103" fmla="*/ 1759 h 2770"/>
              <a:gd name="T104" fmla="*/ 2067 w 2943"/>
              <a:gd name="T105" fmla="*/ 1717 h 2770"/>
              <a:gd name="T106" fmla="*/ 2110 w 2943"/>
              <a:gd name="T107" fmla="*/ 1759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3" h="2770">
                <a:moveTo>
                  <a:pt x="2881" y="367"/>
                </a:moveTo>
                <a:cubicBezTo>
                  <a:pt x="2689" y="68"/>
                  <a:pt x="2689" y="68"/>
                  <a:pt x="2689" y="68"/>
                </a:cubicBezTo>
                <a:cubicBezTo>
                  <a:pt x="2663" y="28"/>
                  <a:pt x="2619" y="3"/>
                  <a:pt x="2571" y="1"/>
                </a:cubicBezTo>
                <a:cubicBezTo>
                  <a:pt x="2523" y="0"/>
                  <a:pt x="2478" y="21"/>
                  <a:pt x="2448" y="61"/>
                </a:cubicBezTo>
                <a:cubicBezTo>
                  <a:pt x="1686" y="1183"/>
                  <a:pt x="1686" y="1183"/>
                  <a:pt x="1686" y="1183"/>
                </a:cubicBezTo>
                <a:cubicBezTo>
                  <a:pt x="1150" y="1898"/>
                  <a:pt x="1150" y="1898"/>
                  <a:pt x="1150" y="1898"/>
                </a:cubicBezTo>
                <a:cubicBezTo>
                  <a:pt x="778" y="1245"/>
                  <a:pt x="778" y="1245"/>
                  <a:pt x="778" y="1245"/>
                </a:cubicBezTo>
                <a:cubicBezTo>
                  <a:pt x="718" y="1140"/>
                  <a:pt x="611" y="1073"/>
                  <a:pt x="491" y="1066"/>
                </a:cubicBezTo>
                <a:cubicBezTo>
                  <a:pt x="370" y="1058"/>
                  <a:pt x="255" y="1111"/>
                  <a:pt x="182" y="1207"/>
                </a:cubicBezTo>
                <a:cubicBezTo>
                  <a:pt x="152" y="1247"/>
                  <a:pt x="152" y="1247"/>
                  <a:pt x="152" y="1247"/>
                </a:cubicBezTo>
                <a:cubicBezTo>
                  <a:pt x="949" y="2536"/>
                  <a:pt x="949" y="2536"/>
                  <a:pt x="949" y="2536"/>
                </a:cubicBezTo>
                <a:cubicBezTo>
                  <a:pt x="976" y="2579"/>
                  <a:pt x="1023" y="2605"/>
                  <a:pt x="1074" y="2605"/>
                </a:cubicBezTo>
                <a:cubicBezTo>
                  <a:pt x="1324" y="2605"/>
                  <a:pt x="1324" y="2605"/>
                  <a:pt x="1324" y="2605"/>
                </a:cubicBezTo>
                <a:cubicBezTo>
                  <a:pt x="1375" y="2605"/>
                  <a:pt x="1424" y="2578"/>
                  <a:pt x="1450" y="2533"/>
                </a:cubicBezTo>
                <a:cubicBezTo>
                  <a:pt x="1707" y="2100"/>
                  <a:pt x="1707" y="2100"/>
                  <a:pt x="1707" y="2100"/>
                </a:cubicBezTo>
                <a:cubicBezTo>
                  <a:pt x="1898" y="1778"/>
                  <a:pt x="2397" y="1039"/>
                  <a:pt x="2687" y="791"/>
                </a:cubicBezTo>
                <a:cubicBezTo>
                  <a:pt x="2838" y="663"/>
                  <a:pt x="2838" y="663"/>
                  <a:pt x="2838" y="663"/>
                </a:cubicBezTo>
                <a:cubicBezTo>
                  <a:pt x="2924" y="590"/>
                  <a:pt x="2943" y="462"/>
                  <a:pt x="2881" y="367"/>
                </a:cubicBezTo>
                <a:close/>
                <a:moveTo>
                  <a:pt x="2783" y="599"/>
                </a:moveTo>
                <a:cubicBezTo>
                  <a:pt x="2632" y="727"/>
                  <a:pt x="2632" y="727"/>
                  <a:pt x="2632" y="727"/>
                </a:cubicBezTo>
                <a:cubicBezTo>
                  <a:pt x="2331" y="984"/>
                  <a:pt x="1834" y="1720"/>
                  <a:pt x="1634" y="2057"/>
                </a:cubicBezTo>
                <a:cubicBezTo>
                  <a:pt x="1378" y="2490"/>
                  <a:pt x="1378" y="2490"/>
                  <a:pt x="1378" y="2490"/>
                </a:cubicBezTo>
                <a:cubicBezTo>
                  <a:pt x="1366" y="2509"/>
                  <a:pt x="1346" y="2521"/>
                  <a:pt x="1324" y="2521"/>
                </a:cubicBezTo>
                <a:cubicBezTo>
                  <a:pt x="1074" y="2521"/>
                  <a:pt x="1074" y="2521"/>
                  <a:pt x="1074" y="2521"/>
                </a:cubicBezTo>
                <a:cubicBezTo>
                  <a:pt x="1053" y="2521"/>
                  <a:pt x="1032" y="2509"/>
                  <a:pt x="1021" y="2491"/>
                </a:cubicBezTo>
                <a:cubicBezTo>
                  <a:pt x="254" y="1252"/>
                  <a:pt x="254" y="1252"/>
                  <a:pt x="254" y="1252"/>
                </a:cubicBezTo>
                <a:cubicBezTo>
                  <a:pt x="310" y="1182"/>
                  <a:pt x="396" y="1144"/>
                  <a:pt x="485" y="1150"/>
                </a:cubicBezTo>
                <a:cubicBezTo>
                  <a:pt x="577" y="1156"/>
                  <a:pt x="659" y="1207"/>
                  <a:pt x="705" y="1287"/>
                </a:cubicBezTo>
                <a:cubicBezTo>
                  <a:pt x="1140" y="2052"/>
                  <a:pt x="1140" y="2052"/>
                  <a:pt x="1140" y="2052"/>
                </a:cubicBezTo>
                <a:cubicBezTo>
                  <a:pt x="1755" y="1233"/>
                  <a:pt x="1755" y="1233"/>
                  <a:pt x="1755" y="1233"/>
                </a:cubicBezTo>
                <a:cubicBezTo>
                  <a:pt x="2517" y="110"/>
                  <a:pt x="2517" y="110"/>
                  <a:pt x="2517" y="110"/>
                </a:cubicBezTo>
                <a:cubicBezTo>
                  <a:pt x="2529" y="94"/>
                  <a:pt x="2549" y="85"/>
                  <a:pt x="2568" y="86"/>
                </a:cubicBezTo>
                <a:cubicBezTo>
                  <a:pt x="2589" y="86"/>
                  <a:pt x="2607" y="97"/>
                  <a:pt x="2618" y="114"/>
                </a:cubicBezTo>
                <a:cubicBezTo>
                  <a:pt x="2810" y="412"/>
                  <a:pt x="2810" y="412"/>
                  <a:pt x="2810" y="412"/>
                </a:cubicBezTo>
                <a:cubicBezTo>
                  <a:pt x="2849" y="472"/>
                  <a:pt x="2837" y="553"/>
                  <a:pt x="2783" y="599"/>
                </a:cubicBezTo>
                <a:close/>
                <a:moveTo>
                  <a:pt x="2110" y="1759"/>
                </a:moveTo>
                <a:cubicBezTo>
                  <a:pt x="2110" y="2612"/>
                  <a:pt x="2110" y="2612"/>
                  <a:pt x="2110" y="2612"/>
                </a:cubicBezTo>
                <a:cubicBezTo>
                  <a:pt x="2110" y="2699"/>
                  <a:pt x="2039" y="2770"/>
                  <a:pt x="1951" y="2770"/>
                </a:cubicBezTo>
                <a:cubicBezTo>
                  <a:pt x="158" y="2770"/>
                  <a:pt x="158" y="2770"/>
                  <a:pt x="158" y="2770"/>
                </a:cubicBezTo>
                <a:cubicBezTo>
                  <a:pt x="71" y="2770"/>
                  <a:pt x="0" y="2699"/>
                  <a:pt x="0" y="2612"/>
                </a:cubicBezTo>
                <a:cubicBezTo>
                  <a:pt x="0" y="945"/>
                  <a:pt x="0" y="945"/>
                  <a:pt x="0" y="945"/>
                </a:cubicBezTo>
                <a:cubicBezTo>
                  <a:pt x="0" y="858"/>
                  <a:pt x="71" y="787"/>
                  <a:pt x="158" y="787"/>
                </a:cubicBezTo>
                <a:cubicBezTo>
                  <a:pt x="1753" y="787"/>
                  <a:pt x="1753" y="787"/>
                  <a:pt x="1753" y="787"/>
                </a:cubicBezTo>
                <a:cubicBezTo>
                  <a:pt x="1777" y="787"/>
                  <a:pt x="1796" y="806"/>
                  <a:pt x="1796" y="829"/>
                </a:cubicBezTo>
                <a:cubicBezTo>
                  <a:pt x="1796" y="852"/>
                  <a:pt x="1777" y="871"/>
                  <a:pt x="1753" y="871"/>
                </a:cubicBezTo>
                <a:cubicBezTo>
                  <a:pt x="158" y="871"/>
                  <a:pt x="158" y="871"/>
                  <a:pt x="158" y="871"/>
                </a:cubicBezTo>
                <a:cubicBezTo>
                  <a:pt x="118" y="871"/>
                  <a:pt x="85" y="904"/>
                  <a:pt x="85" y="945"/>
                </a:cubicBezTo>
                <a:cubicBezTo>
                  <a:pt x="85" y="2612"/>
                  <a:pt x="85" y="2612"/>
                  <a:pt x="85" y="2612"/>
                </a:cubicBezTo>
                <a:cubicBezTo>
                  <a:pt x="85" y="2652"/>
                  <a:pt x="118" y="2685"/>
                  <a:pt x="158" y="2685"/>
                </a:cubicBezTo>
                <a:cubicBezTo>
                  <a:pt x="1951" y="2685"/>
                  <a:pt x="1951" y="2685"/>
                  <a:pt x="1951" y="2685"/>
                </a:cubicBezTo>
                <a:cubicBezTo>
                  <a:pt x="1992" y="2685"/>
                  <a:pt x="2025" y="2652"/>
                  <a:pt x="2025" y="2612"/>
                </a:cubicBezTo>
                <a:cubicBezTo>
                  <a:pt x="2025" y="1759"/>
                  <a:pt x="2025" y="1759"/>
                  <a:pt x="2025" y="1759"/>
                </a:cubicBezTo>
                <a:cubicBezTo>
                  <a:pt x="2025" y="1736"/>
                  <a:pt x="2044" y="1717"/>
                  <a:pt x="2067" y="1717"/>
                </a:cubicBezTo>
                <a:cubicBezTo>
                  <a:pt x="2091" y="1717"/>
                  <a:pt x="2110" y="1736"/>
                  <a:pt x="2110" y="17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noEditPoints="1"/>
          </p:cNvSpPr>
          <p:nvPr/>
        </p:nvSpPr>
        <p:spPr bwMode="auto">
          <a:xfrm>
            <a:off x="8601735" y="7063736"/>
            <a:ext cx="923764" cy="869604"/>
          </a:xfrm>
          <a:custGeom>
            <a:avLst/>
            <a:gdLst>
              <a:gd name="T0" fmla="*/ 2881 w 2943"/>
              <a:gd name="T1" fmla="*/ 367 h 2770"/>
              <a:gd name="T2" fmla="*/ 2689 w 2943"/>
              <a:gd name="T3" fmla="*/ 68 h 2770"/>
              <a:gd name="T4" fmla="*/ 2571 w 2943"/>
              <a:gd name="T5" fmla="*/ 1 h 2770"/>
              <a:gd name="T6" fmla="*/ 2448 w 2943"/>
              <a:gd name="T7" fmla="*/ 61 h 2770"/>
              <a:gd name="T8" fmla="*/ 1686 w 2943"/>
              <a:gd name="T9" fmla="*/ 1183 h 2770"/>
              <a:gd name="T10" fmla="*/ 1150 w 2943"/>
              <a:gd name="T11" fmla="*/ 1898 h 2770"/>
              <a:gd name="T12" fmla="*/ 778 w 2943"/>
              <a:gd name="T13" fmla="*/ 1245 h 2770"/>
              <a:gd name="T14" fmla="*/ 491 w 2943"/>
              <a:gd name="T15" fmla="*/ 1066 h 2770"/>
              <a:gd name="T16" fmla="*/ 182 w 2943"/>
              <a:gd name="T17" fmla="*/ 1207 h 2770"/>
              <a:gd name="T18" fmla="*/ 152 w 2943"/>
              <a:gd name="T19" fmla="*/ 1247 h 2770"/>
              <a:gd name="T20" fmla="*/ 949 w 2943"/>
              <a:gd name="T21" fmla="*/ 2536 h 2770"/>
              <a:gd name="T22" fmla="*/ 1074 w 2943"/>
              <a:gd name="T23" fmla="*/ 2605 h 2770"/>
              <a:gd name="T24" fmla="*/ 1324 w 2943"/>
              <a:gd name="T25" fmla="*/ 2605 h 2770"/>
              <a:gd name="T26" fmla="*/ 1450 w 2943"/>
              <a:gd name="T27" fmla="*/ 2533 h 2770"/>
              <a:gd name="T28" fmla="*/ 1707 w 2943"/>
              <a:gd name="T29" fmla="*/ 2100 h 2770"/>
              <a:gd name="T30" fmla="*/ 2687 w 2943"/>
              <a:gd name="T31" fmla="*/ 791 h 2770"/>
              <a:gd name="T32" fmla="*/ 2838 w 2943"/>
              <a:gd name="T33" fmla="*/ 663 h 2770"/>
              <a:gd name="T34" fmla="*/ 2881 w 2943"/>
              <a:gd name="T35" fmla="*/ 367 h 2770"/>
              <a:gd name="T36" fmla="*/ 2783 w 2943"/>
              <a:gd name="T37" fmla="*/ 599 h 2770"/>
              <a:gd name="T38" fmla="*/ 2632 w 2943"/>
              <a:gd name="T39" fmla="*/ 727 h 2770"/>
              <a:gd name="T40" fmla="*/ 1634 w 2943"/>
              <a:gd name="T41" fmla="*/ 2057 h 2770"/>
              <a:gd name="T42" fmla="*/ 1378 w 2943"/>
              <a:gd name="T43" fmla="*/ 2490 h 2770"/>
              <a:gd name="T44" fmla="*/ 1324 w 2943"/>
              <a:gd name="T45" fmla="*/ 2521 h 2770"/>
              <a:gd name="T46" fmla="*/ 1074 w 2943"/>
              <a:gd name="T47" fmla="*/ 2521 h 2770"/>
              <a:gd name="T48" fmla="*/ 1021 w 2943"/>
              <a:gd name="T49" fmla="*/ 2491 h 2770"/>
              <a:gd name="T50" fmla="*/ 254 w 2943"/>
              <a:gd name="T51" fmla="*/ 1252 h 2770"/>
              <a:gd name="T52" fmla="*/ 485 w 2943"/>
              <a:gd name="T53" fmla="*/ 1150 h 2770"/>
              <a:gd name="T54" fmla="*/ 705 w 2943"/>
              <a:gd name="T55" fmla="*/ 1287 h 2770"/>
              <a:gd name="T56" fmla="*/ 1140 w 2943"/>
              <a:gd name="T57" fmla="*/ 2052 h 2770"/>
              <a:gd name="T58" fmla="*/ 1755 w 2943"/>
              <a:gd name="T59" fmla="*/ 1233 h 2770"/>
              <a:gd name="T60" fmla="*/ 2517 w 2943"/>
              <a:gd name="T61" fmla="*/ 110 h 2770"/>
              <a:gd name="T62" fmla="*/ 2568 w 2943"/>
              <a:gd name="T63" fmla="*/ 86 h 2770"/>
              <a:gd name="T64" fmla="*/ 2618 w 2943"/>
              <a:gd name="T65" fmla="*/ 114 h 2770"/>
              <a:gd name="T66" fmla="*/ 2810 w 2943"/>
              <a:gd name="T67" fmla="*/ 412 h 2770"/>
              <a:gd name="T68" fmla="*/ 2783 w 2943"/>
              <a:gd name="T69" fmla="*/ 599 h 2770"/>
              <a:gd name="T70" fmla="*/ 2110 w 2943"/>
              <a:gd name="T71" fmla="*/ 1759 h 2770"/>
              <a:gd name="T72" fmla="*/ 2110 w 2943"/>
              <a:gd name="T73" fmla="*/ 2612 h 2770"/>
              <a:gd name="T74" fmla="*/ 1951 w 2943"/>
              <a:gd name="T75" fmla="*/ 2770 h 2770"/>
              <a:gd name="T76" fmla="*/ 158 w 2943"/>
              <a:gd name="T77" fmla="*/ 2770 h 2770"/>
              <a:gd name="T78" fmla="*/ 0 w 2943"/>
              <a:gd name="T79" fmla="*/ 2612 h 2770"/>
              <a:gd name="T80" fmla="*/ 0 w 2943"/>
              <a:gd name="T81" fmla="*/ 945 h 2770"/>
              <a:gd name="T82" fmla="*/ 158 w 2943"/>
              <a:gd name="T83" fmla="*/ 787 h 2770"/>
              <a:gd name="T84" fmla="*/ 1753 w 2943"/>
              <a:gd name="T85" fmla="*/ 787 h 2770"/>
              <a:gd name="T86" fmla="*/ 1796 w 2943"/>
              <a:gd name="T87" fmla="*/ 829 h 2770"/>
              <a:gd name="T88" fmla="*/ 1753 w 2943"/>
              <a:gd name="T89" fmla="*/ 871 h 2770"/>
              <a:gd name="T90" fmla="*/ 158 w 2943"/>
              <a:gd name="T91" fmla="*/ 871 h 2770"/>
              <a:gd name="T92" fmla="*/ 85 w 2943"/>
              <a:gd name="T93" fmla="*/ 945 h 2770"/>
              <a:gd name="T94" fmla="*/ 85 w 2943"/>
              <a:gd name="T95" fmla="*/ 2612 h 2770"/>
              <a:gd name="T96" fmla="*/ 158 w 2943"/>
              <a:gd name="T97" fmla="*/ 2685 h 2770"/>
              <a:gd name="T98" fmla="*/ 1951 w 2943"/>
              <a:gd name="T99" fmla="*/ 2685 h 2770"/>
              <a:gd name="T100" fmla="*/ 2025 w 2943"/>
              <a:gd name="T101" fmla="*/ 2612 h 2770"/>
              <a:gd name="T102" fmla="*/ 2025 w 2943"/>
              <a:gd name="T103" fmla="*/ 1759 h 2770"/>
              <a:gd name="T104" fmla="*/ 2067 w 2943"/>
              <a:gd name="T105" fmla="*/ 1717 h 2770"/>
              <a:gd name="T106" fmla="*/ 2110 w 2943"/>
              <a:gd name="T107" fmla="*/ 1759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3" h="2770">
                <a:moveTo>
                  <a:pt x="2881" y="367"/>
                </a:moveTo>
                <a:cubicBezTo>
                  <a:pt x="2689" y="68"/>
                  <a:pt x="2689" y="68"/>
                  <a:pt x="2689" y="68"/>
                </a:cubicBezTo>
                <a:cubicBezTo>
                  <a:pt x="2663" y="28"/>
                  <a:pt x="2619" y="3"/>
                  <a:pt x="2571" y="1"/>
                </a:cubicBezTo>
                <a:cubicBezTo>
                  <a:pt x="2523" y="0"/>
                  <a:pt x="2478" y="21"/>
                  <a:pt x="2448" y="61"/>
                </a:cubicBezTo>
                <a:cubicBezTo>
                  <a:pt x="1686" y="1183"/>
                  <a:pt x="1686" y="1183"/>
                  <a:pt x="1686" y="1183"/>
                </a:cubicBezTo>
                <a:cubicBezTo>
                  <a:pt x="1150" y="1898"/>
                  <a:pt x="1150" y="1898"/>
                  <a:pt x="1150" y="1898"/>
                </a:cubicBezTo>
                <a:cubicBezTo>
                  <a:pt x="778" y="1245"/>
                  <a:pt x="778" y="1245"/>
                  <a:pt x="778" y="1245"/>
                </a:cubicBezTo>
                <a:cubicBezTo>
                  <a:pt x="718" y="1140"/>
                  <a:pt x="611" y="1073"/>
                  <a:pt x="491" y="1066"/>
                </a:cubicBezTo>
                <a:cubicBezTo>
                  <a:pt x="370" y="1058"/>
                  <a:pt x="255" y="1111"/>
                  <a:pt x="182" y="1207"/>
                </a:cubicBezTo>
                <a:cubicBezTo>
                  <a:pt x="152" y="1247"/>
                  <a:pt x="152" y="1247"/>
                  <a:pt x="152" y="1247"/>
                </a:cubicBezTo>
                <a:cubicBezTo>
                  <a:pt x="949" y="2536"/>
                  <a:pt x="949" y="2536"/>
                  <a:pt x="949" y="2536"/>
                </a:cubicBezTo>
                <a:cubicBezTo>
                  <a:pt x="976" y="2579"/>
                  <a:pt x="1023" y="2605"/>
                  <a:pt x="1074" y="2605"/>
                </a:cubicBezTo>
                <a:cubicBezTo>
                  <a:pt x="1324" y="2605"/>
                  <a:pt x="1324" y="2605"/>
                  <a:pt x="1324" y="2605"/>
                </a:cubicBezTo>
                <a:cubicBezTo>
                  <a:pt x="1375" y="2605"/>
                  <a:pt x="1424" y="2578"/>
                  <a:pt x="1450" y="2533"/>
                </a:cubicBezTo>
                <a:cubicBezTo>
                  <a:pt x="1707" y="2100"/>
                  <a:pt x="1707" y="2100"/>
                  <a:pt x="1707" y="2100"/>
                </a:cubicBezTo>
                <a:cubicBezTo>
                  <a:pt x="1898" y="1778"/>
                  <a:pt x="2397" y="1039"/>
                  <a:pt x="2687" y="791"/>
                </a:cubicBezTo>
                <a:cubicBezTo>
                  <a:pt x="2838" y="663"/>
                  <a:pt x="2838" y="663"/>
                  <a:pt x="2838" y="663"/>
                </a:cubicBezTo>
                <a:cubicBezTo>
                  <a:pt x="2924" y="590"/>
                  <a:pt x="2943" y="462"/>
                  <a:pt x="2881" y="367"/>
                </a:cubicBezTo>
                <a:close/>
                <a:moveTo>
                  <a:pt x="2783" y="599"/>
                </a:moveTo>
                <a:cubicBezTo>
                  <a:pt x="2632" y="727"/>
                  <a:pt x="2632" y="727"/>
                  <a:pt x="2632" y="727"/>
                </a:cubicBezTo>
                <a:cubicBezTo>
                  <a:pt x="2331" y="984"/>
                  <a:pt x="1834" y="1720"/>
                  <a:pt x="1634" y="2057"/>
                </a:cubicBezTo>
                <a:cubicBezTo>
                  <a:pt x="1378" y="2490"/>
                  <a:pt x="1378" y="2490"/>
                  <a:pt x="1378" y="2490"/>
                </a:cubicBezTo>
                <a:cubicBezTo>
                  <a:pt x="1366" y="2509"/>
                  <a:pt x="1346" y="2521"/>
                  <a:pt x="1324" y="2521"/>
                </a:cubicBezTo>
                <a:cubicBezTo>
                  <a:pt x="1074" y="2521"/>
                  <a:pt x="1074" y="2521"/>
                  <a:pt x="1074" y="2521"/>
                </a:cubicBezTo>
                <a:cubicBezTo>
                  <a:pt x="1053" y="2521"/>
                  <a:pt x="1032" y="2509"/>
                  <a:pt x="1021" y="2491"/>
                </a:cubicBezTo>
                <a:cubicBezTo>
                  <a:pt x="254" y="1252"/>
                  <a:pt x="254" y="1252"/>
                  <a:pt x="254" y="1252"/>
                </a:cubicBezTo>
                <a:cubicBezTo>
                  <a:pt x="310" y="1182"/>
                  <a:pt x="396" y="1144"/>
                  <a:pt x="485" y="1150"/>
                </a:cubicBezTo>
                <a:cubicBezTo>
                  <a:pt x="577" y="1156"/>
                  <a:pt x="659" y="1207"/>
                  <a:pt x="705" y="1287"/>
                </a:cubicBezTo>
                <a:cubicBezTo>
                  <a:pt x="1140" y="2052"/>
                  <a:pt x="1140" y="2052"/>
                  <a:pt x="1140" y="2052"/>
                </a:cubicBezTo>
                <a:cubicBezTo>
                  <a:pt x="1755" y="1233"/>
                  <a:pt x="1755" y="1233"/>
                  <a:pt x="1755" y="1233"/>
                </a:cubicBezTo>
                <a:cubicBezTo>
                  <a:pt x="2517" y="110"/>
                  <a:pt x="2517" y="110"/>
                  <a:pt x="2517" y="110"/>
                </a:cubicBezTo>
                <a:cubicBezTo>
                  <a:pt x="2529" y="94"/>
                  <a:pt x="2549" y="85"/>
                  <a:pt x="2568" y="86"/>
                </a:cubicBezTo>
                <a:cubicBezTo>
                  <a:pt x="2589" y="86"/>
                  <a:pt x="2607" y="97"/>
                  <a:pt x="2618" y="114"/>
                </a:cubicBezTo>
                <a:cubicBezTo>
                  <a:pt x="2810" y="412"/>
                  <a:pt x="2810" y="412"/>
                  <a:pt x="2810" y="412"/>
                </a:cubicBezTo>
                <a:cubicBezTo>
                  <a:pt x="2849" y="472"/>
                  <a:pt x="2837" y="553"/>
                  <a:pt x="2783" y="599"/>
                </a:cubicBezTo>
                <a:close/>
                <a:moveTo>
                  <a:pt x="2110" y="1759"/>
                </a:moveTo>
                <a:cubicBezTo>
                  <a:pt x="2110" y="2612"/>
                  <a:pt x="2110" y="2612"/>
                  <a:pt x="2110" y="2612"/>
                </a:cubicBezTo>
                <a:cubicBezTo>
                  <a:pt x="2110" y="2699"/>
                  <a:pt x="2039" y="2770"/>
                  <a:pt x="1951" y="2770"/>
                </a:cubicBezTo>
                <a:cubicBezTo>
                  <a:pt x="158" y="2770"/>
                  <a:pt x="158" y="2770"/>
                  <a:pt x="158" y="2770"/>
                </a:cubicBezTo>
                <a:cubicBezTo>
                  <a:pt x="71" y="2770"/>
                  <a:pt x="0" y="2699"/>
                  <a:pt x="0" y="2612"/>
                </a:cubicBezTo>
                <a:cubicBezTo>
                  <a:pt x="0" y="945"/>
                  <a:pt x="0" y="945"/>
                  <a:pt x="0" y="945"/>
                </a:cubicBezTo>
                <a:cubicBezTo>
                  <a:pt x="0" y="858"/>
                  <a:pt x="71" y="787"/>
                  <a:pt x="158" y="787"/>
                </a:cubicBezTo>
                <a:cubicBezTo>
                  <a:pt x="1753" y="787"/>
                  <a:pt x="1753" y="787"/>
                  <a:pt x="1753" y="787"/>
                </a:cubicBezTo>
                <a:cubicBezTo>
                  <a:pt x="1777" y="787"/>
                  <a:pt x="1796" y="806"/>
                  <a:pt x="1796" y="829"/>
                </a:cubicBezTo>
                <a:cubicBezTo>
                  <a:pt x="1796" y="852"/>
                  <a:pt x="1777" y="871"/>
                  <a:pt x="1753" y="871"/>
                </a:cubicBezTo>
                <a:cubicBezTo>
                  <a:pt x="158" y="871"/>
                  <a:pt x="158" y="871"/>
                  <a:pt x="158" y="871"/>
                </a:cubicBezTo>
                <a:cubicBezTo>
                  <a:pt x="118" y="871"/>
                  <a:pt x="85" y="904"/>
                  <a:pt x="85" y="945"/>
                </a:cubicBezTo>
                <a:cubicBezTo>
                  <a:pt x="85" y="2612"/>
                  <a:pt x="85" y="2612"/>
                  <a:pt x="85" y="2612"/>
                </a:cubicBezTo>
                <a:cubicBezTo>
                  <a:pt x="85" y="2652"/>
                  <a:pt x="118" y="2685"/>
                  <a:pt x="158" y="2685"/>
                </a:cubicBezTo>
                <a:cubicBezTo>
                  <a:pt x="1951" y="2685"/>
                  <a:pt x="1951" y="2685"/>
                  <a:pt x="1951" y="2685"/>
                </a:cubicBezTo>
                <a:cubicBezTo>
                  <a:pt x="1992" y="2685"/>
                  <a:pt x="2025" y="2652"/>
                  <a:pt x="2025" y="2612"/>
                </a:cubicBezTo>
                <a:cubicBezTo>
                  <a:pt x="2025" y="1759"/>
                  <a:pt x="2025" y="1759"/>
                  <a:pt x="2025" y="1759"/>
                </a:cubicBezTo>
                <a:cubicBezTo>
                  <a:pt x="2025" y="1736"/>
                  <a:pt x="2044" y="1717"/>
                  <a:pt x="2067" y="1717"/>
                </a:cubicBezTo>
                <a:cubicBezTo>
                  <a:pt x="2091" y="1717"/>
                  <a:pt x="2110" y="1736"/>
                  <a:pt x="2110" y="17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noEditPoints="1"/>
          </p:cNvSpPr>
          <p:nvPr/>
        </p:nvSpPr>
        <p:spPr bwMode="auto">
          <a:xfrm>
            <a:off x="8601735" y="8982040"/>
            <a:ext cx="923764" cy="869604"/>
          </a:xfrm>
          <a:custGeom>
            <a:avLst/>
            <a:gdLst>
              <a:gd name="T0" fmla="*/ 2881 w 2943"/>
              <a:gd name="T1" fmla="*/ 367 h 2770"/>
              <a:gd name="T2" fmla="*/ 2689 w 2943"/>
              <a:gd name="T3" fmla="*/ 68 h 2770"/>
              <a:gd name="T4" fmla="*/ 2571 w 2943"/>
              <a:gd name="T5" fmla="*/ 1 h 2770"/>
              <a:gd name="T6" fmla="*/ 2448 w 2943"/>
              <a:gd name="T7" fmla="*/ 61 h 2770"/>
              <a:gd name="T8" fmla="*/ 1686 w 2943"/>
              <a:gd name="T9" fmla="*/ 1183 h 2770"/>
              <a:gd name="T10" fmla="*/ 1150 w 2943"/>
              <a:gd name="T11" fmla="*/ 1898 h 2770"/>
              <a:gd name="T12" fmla="*/ 778 w 2943"/>
              <a:gd name="T13" fmla="*/ 1245 h 2770"/>
              <a:gd name="T14" fmla="*/ 491 w 2943"/>
              <a:gd name="T15" fmla="*/ 1066 h 2770"/>
              <a:gd name="T16" fmla="*/ 182 w 2943"/>
              <a:gd name="T17" fmla="*/ 1207 h 2770"/>
              <a:gd name="T18" fmla="*/ 152 w 2943"/>
              <a:gd name="T19" fmla="*/ 1247 h 2770"/>
              <a:gd name="T20" fmla="*/ 949 w 2943"/>
              <a:gd name="T21" fmla="*/ 2536 h 2770"/>
              <a:gd name="T22" fmla="*/ 1074 w 2943"/>
              <a:gd name="T23" fmla="*/ 2605 h 2770"/>
              <a:gd name="T24" fmla="*/ 1324 w 2943"/>
              <a:gd name="T25" fmla="*/ 2605 h 2770"/>
              <a:gd name="T26" fmla="*/ 1450 w 2943"/>
              <a:gd name="T27" fmla="*/ 2533 h 2770"/>
              <a:gd name="T28" fmla="*/ 1707 w 2943"/>
              <a:gd name="T29" fmla="*/ 2100 h 2770"/>
              <a:gd name="T30" fmla="*/ 2687 w 2943"/>
              <a:gd name="T31" fmla="*/ 791 h 2770"/>
              <a:gd name="T32" fmla="*/ 2838 w 2943"/>
              <a:gd name="T33" fmla="*/ 663 h 2770"/>
              <a:gd name="T34" fmla="*/ 2881 w 2943"/>
              <a:gd name="T35" fmla="*/ 367 h 2770"/>
              <a:gd name="T36" fmla="*/ 2783 w 2943"/>
              <a:gd name="T37" fmla="*/ 599 h 2770"/>
              <a:gd name="T38" fmla="*/ 2632 w 2943"/>
              <a:gd name="T39" fmla="*/ 727 h 2770"/>
              <a:gd name="T40" fmla="*/ 1634 w 2943"/>
              <a:gd name="T41" fmla="*/ 2057 h 2770"/>
              <a:gd name="T42" fmla="*/ 1378 w 2943"/>
              <a:gd name="T43" fmla="*/ 2490 h 2770"/>
              <a:gd name="T44" fmla="*/ 1324 w 2943"/>
              <a:gd name="T45" fmla="*/ 2521 h 2770"/>
              <a:gd name="T46" fmla="*/ 1074 w 2943"/>
              <a:gd name="T47" fmla="*/ 2521 h 2770"/>
              <a:gd name="T48" fmla="*/ 1021 w 2943"/>
              <a:gd name="T49" fmla="*/ 2491 h 2770"/>
              <a:gd name="T50" fmla="*/ 254 w 2943"/>
              <a:gd name="T51" fmla="*/ 1252 h 2770"/>
              <a:gd name="T52" fmla="*/ 485 w 2943"/>
              <a:gd name="T53" fmla="*/ 1150 h 2770"/>
              <a:gd name="T54" fmla="*/ 705 w 2943"/>
              <a:gd name="T55" fmla="*/ 1287 h 2770"/>
              <a:gd name="T56" fmla="*/ 1140 w 2943"/>
              <a:gd name="T57" fmla="*/ 2052 h 2770"/>
              <a:gd name="T58" fmla="*/ 1755 w 2943"/>
              <a:gd name="T59" fmla="*/ 1233 h 2770"/>
              <a:gd name="T60" fmla="*/ 2517 w 2943"/>
              <a:gd name="T61" fmla="*/ 110 h 2770"/>
              <a:gd name="T62" fmla="*/ 2568 w 2943"/>
              <a:gd name="T63" fmla="*/ 86 h 2770"/>
              <a:gd name="T64" fmla="*/ 2618 w 2943"/>
              <a:gd name="T65" fmla="*/ 114 h 2770"/>
              <a:gd name="T66" fmla="*/ 2810 w 2943"/>
              <a:gd name="T67" fmla="*/ 412 h 2770"/>
              <a:gd name="T68" fmla="*/ 2783 w 2943"/>
              <a:gd name="T69" fmla="*/ 599 h 2770"/>
              <a:gd name="T70" fmla="*/ 2110 w 2943"/>
              <a:gd name="T71" fmla="*/ 1759 h 2770"/>
              <a:gd name="T72" fmla="*/ 2110 w 2943"/>
              <a:gd name="T73" fmla="*/ 2612 h 2770"/>
              <a:gd name="T74" fmla="*/ 1951 w 2943"/>
              <a:gd name="T75" fmla="*/ 2770 h 2770"/>
              <a:gd name="T76" fmla="*/ 158 w 2943"/>
              <a:gd name="T77" fmla="*/ 2770 h 2770"/>
              <a:gd name="T78" fmla="*/ 0 w 2943"/>
              <a:gd name="T79" fmla="*/ 2612 h 2770"/>
              <a:gd name="T80" fmla="*/ 0 w 2943"/>
              <a:gd name="T81" fmla="*/ 945 h 2770"/>
              <a:gd name="T82" fmla="*/ 158 w 2943"/>
              <a:gd name="T83" fmla="*/ 787 h 2770"/>
              <a:gd name="T84" fmla="*/ 1753 w 2943"/>
              <a:gd name="T85" fmla="*/ 787 h 2770"/>
              <a:gd name="T86" fmla="*/ 1796 w 2943"/>
              <a:gd name="T87" fmla="*/ 829 h 2770"/>
              <a:gd name="T88" fmla="*/ 1753 w 2943"/>
              <a:gd name="T89" fmla="*/ 871 h 2770"/>
              <a:gd name="T90" fmla="*/ 158 w 2943"/>
              <a:gd name="T91" fmla="*/ 871 h 2770"/>
              <a:gd name="T92" fmla="*/ 85 w 2943"/>
              <a:gd name="T93" fmla="*/ 945 h 2770"/>
              <a:gd name="T94" fmla="*/ 85 w 2943"/>
              <a:gd name="T95" fmla="*/ 2612 h 2770"/>
              <a:gd name="T96" fmla="*/ 158 w 2943"/>
              <a:gd name="T97" fmla="*/ 2685 h 2770"/>
              <a:gd name="T98" fmla="*/ 1951 w 2943"/>
              <a:gd name="T99" fmla="*/ 2685 h 2770"/>
              <a:gd name="T100" fmla="*/ 2025 w 2943"/>
              <a:gd name="T101" fmla="*/ 2612 h 2770"/>
              <a:gd name="T102" fmla="*/ 2025 w 2943"/>
              <a:gd name="T103" fmla="*/ 1759 h 2770"/>
              <a:gd name="T104" fmla="*/ 2067 w 2943"/>
              <a:gd name="T105" fmla="*/ 1717 h 2770"/>
              <a:gd name="T106" fmla="*/ 2110 w 2943"/>
              <a:gd name="T107" fmla="*/ 1759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3" h="2770">
                <a:moveTo>
                  <a:pt x="2881" y="367"/>
                </a:moveTo>
                <a:cubicBezTo>
                  <a:pt x="2689" y="68"/>
                  <a:pt x="2689" y="68"/>
                  <a:pt x="2689" y="68"/>
                </a:cubicBezTo>
                <a:cubicBezTo>
                  <a:pt x="2663" y="28"/>
                  <a:pt x="2619" y="3"/>
                  <a:pt x="2571" y="1"/>
                </a:cubicBezTo>
                <a:cubicBezTo>
                  <a:pt x="2523" y="0"/>
                  <a:pt x="2478" y="21"/>
                  <a:pt x="2448" y="61"/>
                </a:cubicBezTo>
                <a:cubicBezTo>
                  <a:pt x="1686" y="1183"/>
                  <a:pt x="1686" y="1183"/>
                  <a:pt x="1686" y="1183"/>
                </a:cubicBezTo>
                <a:cubicBezTo>
                  <a:pt x="1150" y="1898"/>
                  <a:pt x="1150" y="1898"/>
                  <a:pt x="1150" y="1898"/>
                </a:cubicBezTo>
                <a:cubicBezTo>
                  <a:pt x="778" y="1245"/>
                  <a:pt x="778" y="1245"/>
                  <a:pt x="778" y="1245"/>
                </a:cubicBezTo>
                <a:cubicBezTo>
                  <a:pt x="718" y="1140"/>
                  <a:pt x="611" y="1073"/>
                  <a:pt x="491" y="1066"/>
                </a:cubicBezTo>
                <a:cubicBezTo>
                  <a:pt x="370" y="1058"/>
                  <a:pt x="255" y="1111"/>
                  <a:pt x="182" y="1207"/>
                </a:cubicBezTo>
                <a:cubicBezTo>
                  <a:pt x="152" y="1247"/>
                  <a:pt x="152" y="1247"/>
                  <a:pt x="152" y="1247"/>
                </a:cubicBezTo>
                <a:cubicBezTo>
                  <a:pt x="949" y="2536"/>
                  <a:pt x="949" y="2536"/>
                  <a:pt x="949" y="2536"/>
                </a:cubicBezTo>
                <a:cubicBezTo>
                  <a:pt x="976" y="2579"/>
                  <a:pt x="1023" y="2605"/>
                  <a:pt x="1074" y="2605"/>
                </a:cubicBezTo>
                <a:cubicBezTo>
                  <a:pt x="1324" y="2605"/>
                  <a:pt x="1324" y="2605"/>
                  <a:pt x="1324" y="2605"/>
                </a:cubicBezTo>
                <a:cubicBezTo>
                  <a:pt x="1375" y="2605"/>
                  <a:pt x="1424" y="2578"/>
                  <a:pt x="1450" y="2533"/>
                </a:cubicBezTo>
                <a:cubicBezTo>
                  <a:pt x="1707" y="2100"/>
                  <a:pt x="1707" y="2100"/>
                  <a:pt x="1707" y="2100"/>
                </a:cubicBezTo>
                <a:cubicBezTo>
                  <a:pt x="1898" y="1778"/>
                  <a:pt x="2397" y="1039"/>
                  <a:pt x="2687" y="791"/>
                </a:cubicBezTo>
                <a:cubicBezTo>
                  <a:pt x="2838" y="663"/>
                  <a:pt x="2838" y="663"/>
                  <a:pt x="2838" y="663"/>
                </a:cubicBezTo>
                <a:cubicBezTo>
                  <a:pt x="2924" y="590"/>
                  <a:pt x="2943" y="462"/>
                  <a:pt x="2881" y="367"/>
                </a:cubicBezTo>
                <a:close/>
                <a:moveTo>
                  <a:pt x="2783" y="599"/>
                </a:moveTo>
                <a:cubicBezTo>
                  <a:pt x="2632" y="727"/>
                  <a:pt x="2632" y="727"/>
                  <a:pt x="2632" y="727"/>
                </a:cubicBezTo>
                <a:cubicBezTo>
                  <a:pt x="2331" y="984"/>
                  <a:pt x="1834" y="1720"/>
                  <a:pt x="1634" y="2057"/>
                </a:cubicBezTo>
                <a:cubicBezTo>
                  <a:pt x="1378" y="2490"/>
                  <a:pt x="1378" y="2490"/>
                  <a:pt x="1378" y="2490"/>
                </a:cubicBezTo>
                <a:cubicBezTo>
                  <a:pt x="1366" y="2509"/>
                  <a:pt x="1346" y="2521"/>
                  <a:pt x="1324" y="2521"/>
                </a:cubicBezTo>
                <a:cubicBezTo>
                  <a:pt x="1074" y="2521"/>
                  <a:pt x="1074" y="2521"/>
                  <a:pt x="1074" y="2521"/>
                </a:cubicBezTo>
                <a:cubicBezTo>
                  <a:pt x="1053" y="2521"/>
                  <a:pt x="1032" y="2509"/>
                  <a:pt x="1021" y="2491"/>
                </a:cubicBezTo>
                <a:cubicBezTo>
                  <a:pt x="254" y="1252"/>
                  <a:pt x="254" y="1252"/>
                  <a:pt x="254" y="1252"/>
                </a:cubicBezTo>
                <a:cubicBezTo>
                  <a:pt x="310" y="1182"/>
                  <a:pt x="396" y="1144"/>
                  <a:pt x="485" y="1150"/>
                </a:cubicBezTo>
                <a:cubicBezTo>
                  <a:pt x="577" y="1156"/>
                  <a:pt x="659" y="1207"/>
                  <a:pt x="705" y="1287"/>
                </a:cubicBezTo>
                <a:cubicBezTo>
                  <a:pt x="1140" y="2052"/>
                  <a:pt x="1140" y="2052"/>
                  <a:pt x="1140" y="2052"/>
                </a:cubicBezTo>
                <a:cubicBezTo>
                  <a:pt x="1755" y="1233"/>
                  <a:pt x="1755" y="1233"/>
                  <a:pt x="1755" y="1233"/>
                </a:cubicBezTo>
                <a:cubicBezTo>
                  <a:pt x="2517" y="110"/>
                  <a:pt x="2517" y="110"/>
                  <a:pt x="2517" y="110"/>
                </a:cubicBezTo>
                <a:cubicBezTo>
                  <a:pt x="2529" y="94"/>
                  <a:pt x="2549" y="85"/>
                  <a:pt x="2568" y="86"/>
                </a:cubicBezTo>
                <a:cubicBezTo>
                  <a:pt x="2589" y="86"/>
                  <a:pt x="2607" y="97"/>
                  <a:pt x="2618" y="114"/>
                </a:cubicBezTo>
                <a:cubicBezTo>
                  <a:pt x="2810" y="412"/>
                  <a:pt x="2810" y="412"/>
                  <a:pt x="2810" y="412"/>
                </a:cubicBezTo>
                <a:cubicBezTo>
                  <a:pt x="2849" y="472"/>
                  <a:pt x="2837" y="553"/>
                  <a:pt x="2783" y="599"/>
                </a:cubicBezTo>
                <a:close/>
                <a:moveTo>
                  <a:pt x="2110" y="1759"/>
                </a:moveTo>
                <a:cubicBezTo>
                  <a:pt x="2110" y="2612"/>
                  <a:pt x="2110" y="2612"/>
                  <a:pt x="2110" y="2612"/>
                </a:cubicBezTo>
                <a:cubicBezTo>
                  <a:pt x="2110" y="2699"/>
                  <a:pt x="2039" y="2770"/>
                  <a:pt x="1951" y="2770"/>
                </a:cubicBezTo>
                <a:cubicBezTo>
                  <a:pt x="158" y="2770"/>
                  <a:pt x="158" y="2770"/>
                  <a:pt x="158" y="2770"/>
                </a:cubicBezTo>
                <a:cubicBezTo>
                  <a:pt x="71" y="2770"/>
                  <a:pt x="0" y="2699"/>
                  <a:pt x="0" y="2612"/>
                </a:cubicBezTo>
                <a:cubicBezTo>
                  <a:pt x="0" y="945"/>
                  <a:pt x="0" y="945"/>
                  <a:pt x="0" y="945"/>
                </a:cubicBezTo>
                <a:cubicBezTo>
                  <a:pt x="0" y="858"/>
                  <a:pt x="71" y="787"/>
                  <a:pt x="158" y="787"/>
                </a:cubicBezTo>
                <a:cubicBezTo>
                  <a:pt x="1753" y="787"/>
                  <a:pt x="1753" y="787"/>
                  <a:pt x="1753" y="787"/>
                </a:cubicBezTo>
                <a:cubicBezTo>
                  <a:pt x="1777" y="787"/>
                  <a:pt x="1796" y="806"/>
                  <a:pt x="1796" y="829"/>
                </a:cubicBezTo>
                <a:cubicBezTo>
                  <a:pt x="1796" y="852"/>
                  <a:pt x="1777" y="871"/>
                  <a:pt x="1753" y="871"/>
                </a:cubicBezTo>
                <a:cubicBezTo>
                  <a:pt x="158" y="871"/>
                  <a:pt x="158" y="871"/>
                  <a:pt x="158" y="871"/>
                </a:cubicBezTo>
                <a:cubicBezTo>
                  <a:pt x="118" y="871"/>
                  <a:pt x="85" y="904"/>
                  <a:pt x="85" y="945"/>
                </a:cubicBezTo>
                <a:cubicBezTo>
                  <a:pt x="85" y="2612"/>
                  <a:pt x="85" y="2612"/>
                  <a:pt x="85" y="2612"/>
                </a:cubicBezTo>
                <a:cubicBezTo>
                  <a:pt x="85" y="2652"/>
                  <a:pt x="118" y="2685"/>
                  <a:pt x="158" y="2685"/>
                </a:cubicBezTo>
                <a:cubicBezTo>
                  <a:pt x="1951" y="2685"/>
                  <a:pt x="1951" y="2685"/>
                  <a:pt x="1951" y="2685"/>
                </a:cubicBezTo>
                <a:cubicBezTo>
                  <a:pt x="1992" y="2685"/>
                  <a:pt x="2025" y="2652"/>
                  <a:pt x="2025" y="2612"/>
                </a:cubicBezTo>
                <a:cubicBezTo>
                  <a:pt x="2025" y="1759"/>
                  <a:pt x="2025" y="1759"/>
                  <a:pt x="2025" y="1759"/>
                </a:cubicBezTo>
                <a:cubicBezTo>
                  <a:pt x="2025" y="1736"/>
                  <a:pt x="2044" y="1717"/>
                  <a:pt x="2067" y="1717"/>
                </a:cubicBezTo>
                <a:cubicBezTo>
                  <a:pt x="2091" y="1717"/>
                  <a:pt x="2110" y="1736"/>
                  <a:pt x="2110" y="17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noEditPoints="1"/>
          </p:cNvSpPr>
          <p:nvPr/>
        </p:nvSpPr>
        <p:spPr bwMode="auto">
          <a:xfrm>
            <a:off x="8601735" y="10971707"/>
            <a:ext cx="923764" cy="869604"/>
          </a:xfrm>
          <a:custGeom>
            <a:avLst/>
            <a:gdLst>
              <a:gd name="T0" fmla="*/ 2881 w 2943"/>
              <a:gd name="T1" fmla="*/ 367 h 2770"/>
              <a:gd name="T2" fmla="*/ 2689 w 2943"/>
              <a:gd name="T3" fmla="*/ 68 h 2770"/>
              <a:gd name="T4" fmla="*/ 2571 w 2943"/>
              <a:gd name="T5" fmla="*/ 1 h 2770"/>
              <a:gd name="T6" fmla="*/ 2448 w 2943"/>
              <a:gd name="T7" fmla="*/ 61 h 2770"/>
              <a:gd name="T8" fmla="*/ 1686 w 2943"/>
              <a:gd name="T9" fmla="*/ 1183 h 2770"/>
              <a:gd name="T10" fmla="*/ 1150 w 2943"/>
              <a:gd name="T11" fmla="*/ 1898 h 2770"/>
              <a:gd name="T12" fmla="*/ 778 w 2943"/>
              <a:gd name="T13" fmla="*/ 1245 h 2770"/>
              <a:gd name="T14" fmla="*/ 491 w 2943"/>
              <a:gd name="T15" fmla="*/ 1066 h 2770"/>
              <a:gd name="T16" fmla="*/ 182 w 2943"/>
              <a:gd name="T17" fmla="*/ 1207 h 2770"/>
              <a:gd name="T18" fmla="*/ 152 w 2943"/>
              <a:gd name="T19" fmla="*/ 1247 h 2770"/>
              <a:gd name="T20" fmla="*/ 949 w 2943"/>
              <a:gd name="T21" fmla="*/ 2536 h 2770"/>
              <a:gd name="T22" fmla="*/ 1074 w 2943"/>
              <a:gd name="T23" fmla="*/ 2605 h 2770"/>
              <a:gd name="T24" fmla="*/ 1324 w 2943"/>
              <a:gd name="T25" fmla="*/ 2605 h 2770"/>
              <a:gd name="T26" fmla="*/ 1450 w 2943"/>
              <a:gd name="T27" fmla="*/ 2533 h 2770"/>
              <a:gd name="T28" fmla="*/ 1707 w 2943"/>
              <a:gd name="T29" fmla="*/ 2100 h 2770"/>
              <a:gd name="T30" fmla="*/ 2687 w 2943"/>
              <a:gd name="T31" fmla="*/ 791 h 2770"/>
              <a:gd name="T32" fmla="*/ 2838 w 2943"/>
              <a:gd name="T33" fmla="*/ 663 h 2770"/>
              <a:gd name="T34" fmla="*/ 2881 w 2943"/>
              <a:gd name="T35" fmla="*/ 367 h 2770"/>
              <a:gd name="T36" fmla="*/ 2783 w 2943"/>
              <a:gd name="T37" fmla="*/ 599 h 2770"/>
              <a:gd name="T38" fmla="*/ 2632 w 2943"/>
              <a:gd name="T39" fmla="*/ 727 h 2770"/>
              <a:gd name="T40" fmla="*/ 1634 w 2943"/>
              <a:gd name="T41" fmla="*/ 2057 h 2770"/>
              <a:gd name="T42" fmla="*/ 1378 w 2943"/>
              <a:gd name="T43" fmla="*/ 2490 h 2770"/>
              <a:gd name="T44" fmla="*/ 1324 w 2943"/>
              <a:gd name="T45" fmla="*/ 2521 h 2770"/>
              <a:gd name="T46" fmla="*/ 1074 w 2943"/>
              <a:gd name="T47" fmla="*/ 2521 h 2770"/>
              <a:gd name="T48" fmla="*/ 1021 w 2943"/>
              <a:gd name="T49" fmla="*/ 2491 h 2770"/>
              <a:gd name="T50" fmla="*/ 254 w 2943"/>
              <a:gd name="T51" fmla="*/ 1252 h 2770"/>
              <a:gd name="T52" fmla="*/ 485 w 2943"/>
              <a:gd name="T53" fmla="*/ 1150 h 2770"/>
              <a:gd name="T54" fmla="*/ 705 w 2943"/>
              <a:gd name="T55" fmla="*/ 1287 h 2770"/>
              <a:gd name="T56" fmla="*/ 1140 w 2943"/>
              <a:gd name="T57" fmla="*/ 2052 h 2770"/>
              <a:gd name="T58" fmla="*/ 1755 w 2943"/>
              <a:gd name="T59" fmla="*/ 1233 h 2770"/>
              <a:gd name="T60" fmla="*/ 2517 w 2943"/>
              <a:gd name="T61" fmla="*/ 110 h 2770"/>
              <a:gd name="T62" fmla="*/ 2568 w 2943"/>
              <a:gd name="T63" fmla="*/ 86 h 2770"/>
              <a:gd name="T64" fmla="*/ 2618 w 2943"/>
              <a:gd name="T65" fmla="*/ 114 h 2770"/>
              <a:gd name="T66" fmla="*/ 2810 w 2943"/>
              <a:gd name="T67" fmla="*/ 412 h 2770"/>
              <a:gd name="T68" fmla="*/ 2783 w 2943"/>
              <a:gd name="T69" fmla="*/ 599 h 2770"/>
              <a:gd name="T70" fmla="*/ 2110 w 2943"/>
              <a:gd name="T71" fmla="*/ 1759 h 2770"/>
              <a:gd name="T72" fmla="*/ 2110 w 2943"/>
              <a:gd name="T73" fmla="*/ 2612 h 2770"/>
              <a:gd name="T74" fmla="*/ 1951 w 2943"/>
              <a:gd name="T75" fmla="*/ 2770 h 2770"/>
              <a:gd name="T76" fmla="*/ 158 w 2943"/>
              <a:gd name="T77" fmla="*/ 2770 h 2770"/>
              <a:gd name="T78" fmla="*/ 0 w 2943"/>
              <a:gd name="T79" fmla="*/ 2612 h 2770"/>
              <a:gd name="T80" fmla="*/ 0 w 2943"/>
              <a:gd name="T81" fmla="*/ 945 h 2770"/>
              <a:gd name="T82" fmla="*/ 158 w 2943"/>
              <a:gd name="T83" fmla="*/ 787 h 2770"/>
              <a:gd name="T84" fmla="*/ 1753 w 2943"/>
              <a:gd name="T85" fmla="*/ 787 h 2770"/>
              <a:gd name="T86" fmla="*/ 1796 w 2943"/>
              <a:gd name="T87" fmla="*/ 829 h 2770"/>
              <a:gd name="T88" fmla="*/ 1753 w 2943"/>
              <a:gd name="T89" fmla="*/ 871 h 2770"/>
              <a:gd name="T90" fmla="*/ 158 w 2943"/>
              <a:gd name="T91" fmla="*/ 871 h 2770"/>
              <a:gd name="T92" fmla="*/ 85 w 2943"/>
              <a:gd name="T93" fmla="*/ 945 h 2770"/>
              <a:gd name="T94" fmla="*/ 85 w 2943"/>
              <a:gd name="T95" fmla="*/ 2612 h 2770"/>
              <a:gd name="T96" fmla="*/ 158 w 2943"/>
              <a:gd name="T97" fmla="*/ 2685 h 2770"/>
              <a:gd name="T98" fmla="*/ 1951 w 2943"/>
              <a:gd name="T99" fmla="*/ 2685 h 2770"/>
              <a:gd name="T100" fmla="*/ 2025 w 2943"/>
              <a:gd name="T101" fmla="*/ 2612 h 2770"/>
              <a:gd name="T102" fmla="*/ 2025 w 2943"/>
              <a:gd name="T103" fmla="*/ 1759 h 2770"/>
              <a:gd name="T104" fmla="*/ 2067 w 2943"/>
              <a:gd name="T105" fmla="*/ 1717 h 2770"/>
              <a:gd name="T106" fmla="*/ 2110 w 2943"/>
              <a:gd name="T107" fmla="*/ 1759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43" h="2770">
                <a:moveTo>
                  <a:pt x="2881" y="367"/>
                </a:moveTo>
                <a:cubicBezTo>
                  <a:pt x="2689" y="68"/>
                  <a:pt x="2689" y="68"/>
                  <a:pt x="2689" y="68"/>
                </a:cubicBezTo>
                <a:cubicBezTo>
                  <a:pt x="2663" y="28"/>
                  <a:pt x="2619" y="3"/>
                  <a:pt x="2571" y="1"/>
                </a:cubicBezTo>
                <a:cubicBezTo>
                  <a:pt x="2523" y="0"/>
                  <a:pt x="2478" y="21"/>
                  <a:pt x="2448" y="61"/>
                </a:cubicBezTo>
                <a:cubicBezTo>
                  <a:pt x="1686" y="1183"/>
                  <a:pt x="1686" y="1183"/>
                  <a:pt x="1686" y="1183"/>
                </a:cubicBezTo>
                <a:cubicBezTo>
                  <a:pt x="1150" y="1898"/>
                  <a:pt x="1150" y="1898"/>
                  <a:pt x="1150" y="1898"/>
                </a:cubicBezTo>
                <a:cubicBezTo>
                  <a:pt x="778" y="1245"/>
                  <a:pt x="778" y="1245"/>
                  <a:pt x="778" y="1245"/>
                </a:cubicBezTo>
                <a:cubicBezTo>
                  <a:pt x="718" y="1140"/>
                  <a:pt x="611" y="1073"/>
                  <a:pt x="491" y="1066"/>
                </a:cubicBezTo>
                <a:cubicBezTo>
                  <a:pt x="370" y="1058"/>
                  <a:pt x="255" y="1111"/>
                  <a:pt x="182" y="1207"/>
                </a:cubicBezTo>
                <a:cubicBezTo>
                  <a:pt x="152" y="1247"/>
                  <a:pt x="152" y="1247"/>
                  <a:pt x="152" y="1247"/>
                </a:cubicBezTo>
                <a:cubicBezTo>
                  <a:pt x="949" y="2536"/>
                  <a:pt x="949" y="2536"/>
                  <a:pt x="949" y="2536"/>
                </a:cubicBezTo>
                <a:cubicBezTo>
                  <a:pt x="976" y="2579"/>
                  <a:pt x="1023" y="2605"/>
                  <a:pt x="1074" y="2605"/>
                </a:cubicBezTo>
                <a:cubicBezTo>
                  <a:pt x="1324" y="2605"/>
                  <a:pt x="1324" y="2605"/>
                  <a:pt x="1324" y="2605"/>
                </a:cubicBezTo>
                <a:cubicBezTo>
                  <a:pt x="1375" y="2605"/>
                  <a:pt x="1424" y="2578"/>
                  <a:pt x="1450" y="2533"/>
                </a:cubicBezTo>
                <a:cubicBezTo>
                  <a:pt x="1707" y="2100"/>
                  <a:pt x="1707" y="2100"/>
                  <a:pt x="1707" y="2100"/>
                </a:cubicBezTo>
                <a:cubicBezTo>
                  <a:pt x="1898" y="1778"/>
                  <a:pt x="2397" y="1039"/>
                  <a:pt x="2687" y="791"/>
                </a:cubicBezTo>
                <a:cubicBezTo>
                  <a:pt x="2838" y="663"/>
                  <a:pt x="2838" y="663"/>
                  <a:pt x="2838" y="663"/>
                </a:cubicBezTo>
                <a:cubicBezTo>
                  <a:pt x="2924" y="590"/>
                  <a:pt x="2943" y="462"/>
                  <a:pt x="2881" y="367"/>
                </a:cubicBezTo>
                <a:close/>
                <a:moveTo>
                  <a:pt x="2783" y="599"/>
                </a:moveTo>
                <a:cubicBezTo>
                  <a:pt x="2632" y="727"/>
                  <a:pt x="2632" y="727"/>
                  <a:pt x="2632" y="727"/>
                </a:cubicBezTo>
                <a:cubicBezTo>
                  <a:pt x="2331" y="984"/>
                  <a:pt x="1834" y="1720"/>
                  <a:pt x="1634" y="2057"/>
                </a:cubicBezTo>
                <a:cubicBezTo>
                  <a:pt x="1378" y="2490"/>
                  <a:pt x="1378" y="2490"/>
                  <a:pt x="1378" y="2490"/>
                </a:cubicBezTo>
                <a:cubicBezTo>
                  <a:pt x="1366" y="2509"/>
                  <a:pt x="1346" y="2521"/>
                  <a:pt x="1324" y="2521"/>
                </a:cubicBezTo>
                <a:cubicBezTo>
                  <a:pt x="1074" y="2521"/>
                  <a:pt x="1074" y="2521"/>
                  <a:pt x="1074" y="2521"/>
                </a:cubicBezTo>
                <a:cubicBezTo>
                  <a:pt x="1053" y="2521"/>
                  <a:pt x="1032" y="2509"/>
                  <a:pt x="1021" y="2491"/>
                </a:cubicBezTo>
                <a:cubicBezTo>
                  <a:pt x="254" y="1252"/>
                  <a:pt x="254" y="1252"/>
                  <a:pt x="254" y="1252"/>
                </a:cubicBezTo>
                <a:cubicBezTo>
                  <a:pt x="310" y="1182"/>
                  <a:pt x="396" y="1144"/>
                  <a:pt x="485" y="1150"/>
                </a:cubicBezTo>
                <a:cubicBezTo>
                  <a:pt x="577" y="1156"/>
                  <a:pt x="659" y="1207"/>
                  <a:pt x="705" y="1287"/>
                </a:cubicBezTo>
                <a:cubicBezTo>
                  <a:pt x="1140" y="2052"/>
                  <a:pt x="1140" y="2052"/>
                  <a:pt x="1140" y="2052"/>
                </a:cubicBezTo>
                <a:cubicBezTo>
                  <a:pt x="1755" y="1233"/>
                  <a:pt x="1755" y="1233"/>
                  <a:pt x="1755" y="1233"/>
                </a:cubicBezTo>
                <a:cubicBezTo>
                  <a:pt x="2517" y="110"/>
                  <a:pt x="2517" y="110"/>
                  <a:pt x="2517" y="110"/>
                </a:cubicBezTo>
                <a:cubicBezTo>
                  <a:pt x="2529" y="94"/>
                  <a:pt x="2549" y="85"/>
                  <a:pt x="2568" y="86"/>
                </a:cubicBezTo>
                <a:cubicBezTo>
                  <a:pt x="2589" y="86"/>
                  <a:pt x="2607" y="97"/>
                  <a:pt x="2618" y="114"/>
                </a:cubicBezTo>
                <a:cubicBezTo>
                  <a:pt x="2810" y="412"/>
                  <a:pt x="2810" y="412"/>
                  <a:pt x="2810" y="412"/>
                </a:cubicBezTo>
                <a:cubicBezTo>
                  <a:pt x="2849" y="472"/>
                  <a:pt x="2837" y="553"/>
                  <a:pt x="2783" y="599"/>
                </a:cubicBezTo>
                <a:close/>
                <a:moveTo>
                  <a:pt x="2110" y="1759"/>
                </a:moveTo>
                <a:cubicBezTo>
                  <a:pt x="2110" y="2612"/>
                  <a:pt x="2110" y="2612"/>
                  <a:pt x="2110" y="2612"/>
                </a:cubicBezTo>
                <a:cubicBezTo>
                  <a:pt x="2110" y="2699"/>
                  <a:pt x="2039" y="2770"/>
                  <a:pt x="1951" y="2770"/>
                </a:cubicBezTo>
                <a:cubicBezTo>
                  <a:pt x="158" y="2770"/>
                  <a:pt x="158" y="2770"/>
                  <a:pt x="158" y="2770"/>
                </a:cubicBezTo>
                <a:cubicBezTo>
                  <a:pt x="71" y="2770"/>
                  <a:pt x="0" y="2699"/>
                  <a:pt x="0" y="2612"/>
                </a:cubicBezTo>
                <a:cubicBezTo>
                  <a:pt x="0" y="945"/>
                  <a:pt x="0" y="945"/>
                  <a:pt x="0" y="945"/>
                </a:cubicBezTo>
                <a:cubicBezTo>
                  <a:pt x="0" y="858"/>
                  <a:pt x="71" y="787"/>
                  <a:pt x="158" y="787"/>
                </a:cubicBezTo>
                <a:cubicBezTo>
                  <a:pt x="1753" y="787"/>
                  <a:pt x="1753" y="787"/>
                  <a:pt x="1753" y="787"/>
                </a:cubicBezTo>
                <a:cubicBezTo>
                  <a:pt x="1777" y="787"/>
                  <a:pt x="1796" y="806"/>
                  <a:pt x="1796" y="829"/>
                </a:cubicBezTo>
                <a:cubicBezTo>
                  <a:pt x="1796" y="852"/>
                  <a:pt x="1777" y="871"/>
                  <a:pt x="1753" y="871"/>
                </a:cubicBezTo>
                <a:cubicBezTo>
                  <a:pt x="158" y="871"/>
                  <a:pt x="158" y="871"/>
                  <a:pt x="158" y="871"/>
                </a:cubicBezTo>
                <a:cubicBezTo>
                  <a:pt x="118" y="871"/>
                  <a:pt x="85" y="904"/>
                  <a:pt x="85" y="945"/>
                </a:cubicBezTo>
                <a:cubicBezTo>
                  <a:pt x="85" y="2612"/>
                  <a:pt x="85" y="2612"/>
                  <a:pt x="85" y="2612"/>
                </a:cubicBezTo>
                <a:cubicBezTo>
                  <a:pt x="85" y="2652"/>
                  <a:pt x="118" y="2685"/>
                  <a:pt x="158" y="2685"/>
                </a:cubicBezTo>
                <a:cubicBezTo>
                  <a:pt x="1951" y="2685"/>
                  <a:pt x="1951" y="2685"/>
                  <a:pt x="1951" y="2685"/>
                </a:cubicBezTo>
                <a:cubicBezTo>
                  <a:pt x="1992" y="2685"/>
                  <a:pt x="2025" y="2652"/>
                  <a:pt x="2025" y="2612"/>
                </a:cubicBezTo>
                <a:cubicBezTo>
                  <a:pt x="2025" y="1759"/>
                  <a:pt x="2025" y="1759"/>
                  <a:pt x="2025" y="1759"/>
                </a:cubicBezTo>
                <a:cubicBezTo>
                  <a:pt x="2025" y="1736"/>
                  <a:pt x="2044" y="1717"/>
                  <a:pt x="2067" y="1717"/>
                </a:cubicBezTo>
                <a:cubicBezTo>
                  <a:pt x="2091" y="1717"/>
                  <a:pt x="2110" y="1736"/>
                  <a:pt x="2110" y="17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9E6ED646-62D6-4447-9CC5-34A4266906CC}"/>
              </a:ext>
            </a:extLst>
          </p:cNvPr>
          <p:cNvSpPr>
            <a:spLocks noEditPoints="1"/>
          </p:cNvSpPr>
          <p:nvPr/>
        </p:nvSpPr>
        <p:spPr bwMode="auto">
          <a:xfrm>
            <a:off x="3551277" y="1417433"/>
            <a:ext cx="3168502" cy="11780526"/>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2"/>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Tree>
    <p:extLst>
      <p:ext uri="{BB962C8B-B14F-4D97-AF65-F5344CB8AC3E}">
        <p14:creationId xmlns:p14="http://schemas.microsoft.com/office/powerpoint/2010/main" val="8761225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250"/>
                            </p:stCondLst>
                            <p:childTnLst>
                              <p:par>
                                <p:cTn id="9" presetID="1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p:tgtEl>
                                          <p:spTgt spid="5"/>
                                        </p:tgtEl>
                                        <p:attrNameLst>
                                          <p:attrName>ppt_x</p:attrName>
                                        </p:attrNameLst>
                                      </p:cBhvr>
                                      <p:tavLst>
                                        <p:tav tm="0">
                                          <p:val>
                                            <p:strVal val="#ppt_x+#ppt_w*1.125000"/>
                                          </p:val>
                                        </p:tav>
                                        <p:tav tm="100000">
                                          <p:val>
                                            <p:strVal val="#ppt_x"/>
                                          </p:val>
                                        </p:tav>
                                      </p:tavLst>
                                    </p:anim>
                                    <p:animEffect transition="in" filter="wipe(left)">
                                      <p:cBhvr>
                                        <p:cTn id="12" dur="250"/>
                                        <p:tgtEl>
                                          <p:spTgt spid="5"/>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p:tgtEl>
                                          <p:spTgt spid="6"/>
                                        </p:tgtEl>
                                        <p:attrNameLst>
                                          <p:attrName>ppt_x</p:attrName>
                                        </p:attrNameLst>
                                      </p:cBhvr>
                                      <p:tavLst>
                                        <p:tav tm="0">
                                          <p:val>
                                            <p:strVal val="#ppt_x+#ppt_w*1.125000"/>
                                          </p:val>
                                        </p:tav>
                                        <p:tav tm="100000">
                                          <p:val>
                                            <p:strVal val="#ppt_x"/>
                                          </p:val>
                                        </p:tav>
                                      </p:tavLst>
                                    </p:anim>
                                    <p:animEffect transition="in" filter="wipe(left)">
                                      <p:cBhvr>
                                        <p:cTn id="17" dur="250"/>
                                        <p:tgtEl>
                                          <p:spTgt spid="6"/>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50"/>
                                        <p:tgtEl>
                                          <p:spTgt spid="33"/>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p:tgtEl>
                                          <p:spTgt spid="13"/>
                                        </p:tgtEl>
                                        <p:attrNameLst>
                                          <p:attrName>ppt_y</p:attrName>
                                        </p:attrNameLst>
                                      </p:cBhvr>
                                      <p:tavLst>
                                        <p:tav tm="0">
                                          <p:val>
                                            <p:strVal val="#ppt_y+#ppt_h*1.125000"/>
                                          </p:val>
                                        </p:tav>
                                        <p:tav tm="100000">
                                          <p:val>
                                            <p:strVal val="#ppt_y"/>
                                          </p:val>
                                        </p:tav>
                                      </p:tavLst>
                                    </p:anim>
                                    <p:animEffect transition="in" filter="wipe(up)">
                                      <p:cBhvr>
                                        <p:cTn id="26" dur="250"/>
                                        <p:tgtEl>
                                          <p:spTgt spid="13"/>
                                        </p:tgtEl>
                                      </p:cBhvr>
                                    </p:animEffect>
                                  </p:childTnLst>
                                </p:cTn>
                              </p:par>
                            </p:childTnLst>
                          </p:cTn>
                        </p:par>
                        <p:par>
                          <p:cTn id="27" fill="hold">
                            <p:stCondLst>
                              <p:cond delay="1250"/>
                            </p:stCondLst>
                            <p:childTnLst>
                              <p:par>
                                <p:cTn id="28" presetID="1"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1250"/>
                            </p:stCondLst>
                            <p:childTnLst>
                              <p:par>
                                <p:cTn id="31" presetID="1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50"/>
                                        <p:tgtEl>
                                          <p:spTgt spid="19"/>
                                        </p:tgtEl>
                                        <p:attrNameLst>
                                          <p:attrName>ppt_y</p:attrName>
                                        </p:attrNameLst>
                                      </p:cBhvr>
                                      <p:tavLst>
                                        <p:tav tm="0">
                                          <p:val>
                                            <p:strVal val="#ppt_y+#ppt_h*1.125000"/>
                                          </p:val>
                                        </p:tav>
                                        <p:tav tm="100000">
                                          <p:val>
                                            <p:strVal val="#ppt_y"/>
                                          </p:val>
                                        </p:tav>
                                      </p:tavLst>
                                    </p:anim>
                                    <p:animEffect transition="in" filter="wipe(up)">
                                      <p:cBhvr>
                                        <p:cTn id="34" dur="250"/>
                                        <p:tgtEl>
                                          <p:spTgt spid="19"/>
                                        </p:tgtEl>
                                      </p:cBhvr>
                                    </p:animEffec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p:tgtEl>
                                          <p:spTgt spid="24"/>
                                        </p:tgtEl>
                                        <p:attrNameLst>
                                          <p:attrName>ppt_y</p:attrName>
                                        </p:attrNameLst>
                                      </p:cBhvr>
                                      <p:tavLst>
                                        <p:tav tm="0">
                                          <p:val>
                                            <p:strVal val="#ppt_y+#ppt_h*1.125000"/>
                                          </p:val>
                                        </p:tav>
                                        <p:tav tm="100000">
                                          <p:val>
                                            <p:strVal val="#ppt_y"/>
                                          </p:val>
                                        </p:tav>
                                      </p:tavLst>
                                    </p:anim>
                                    <p:animEffect transition="in" filter="wipe(up)">
                                      <p:cBhvr>
                                        <p:cTn id="42" dur="250"/>
                                        <p:tgtEl>
                                          <p:spTgt spid="24"/>
                                        </p:tgtEl>
                                      </p:cBhvr>
                                    </p:animEffect>
                                  </p:childTnLst>
                                </p:cTn>
                              </p:par>
                            </p:childTnLst>
                          </p:cTn>
                        </p:par>
                        <p:par>
                          <p:cTn id="43" fill="hold">
                            <p:stCondLst>
                              <p:cond delay="1750"/>
                            </p:stCondLst>
                            <p:childTnLst>
                              <p:par>
                                <p:cTn id="44" presetID="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1750"/>
                            </p:stCondLst>
                            <p:childTnLst>
                              <p:par>
                                <p:cTn id="47" presetID="1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250"/>
                                        <p:tgtEl>
                                          <p:spTgt spid="29"/>
                                        </p:tgtEl>
                                        <p:attrNameLst>
                                          <p:attrName>ppt_y</p:attrName>
                                        </p:attrNameLst>
                                      </p:cBhvr>
                                      <p:tavLst>
                                        <p:tav tm="0">
                                          <p:val>
                                            <p:strVal val="#ppt_y+#ppt_h*1.125000"/>
                                          </p:val>
                                        </p:tav>
                                        <p:tav tm="100000">
                                          <p:val>
                                            <p:strVal val="#ppt_y"/>
                                          </p:val>
                                        </p:tav>
                                      </p:tavLst>
                                    </p:anim>
                                    <p:animEffect transition="in" filter="wipe(up)">
                                      <p:cBhvr>
                                        <p:cTn id="50"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3" grpId="0" animBg="1"/>
      <p:bldP spid="34" grpId="0" animBg="1"/>
      <p:bldP spid="36" grpId="0" animBg="1"/>
      <p:bldP spid="37"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t>
            </a:r>
            <a:r>
              <a:rPr lang="en-US" dirty="0">
                <a:solidFill>
                  <a:schemeClr val="accent2"/>
                </a:solidFill>
              </a:rPr>
              <a:t>Experience</a:t>
            </a:r>
            <a:endParaRPr lang="en-US" dirty="0"/>
          </a:p>
        </p:txBody>
      </p:sp>
      <p:sp>
        <p:nvSpPr>
          <p:cNvPr id="3" name="Text Placeholder 2"/>
          <p:cNvSpPr>
            <a:spLocks noGrp="1"/>
          </p:cNvSpPr>
          <p:nvPr>
            <p:ph type="body" sz="quarter" idx="10"/>
          </p:nvPr>
        </p:nvSpPr>
        <p:spPr/>
        <p:txBody>
          <a:bodyPr/>
          <a:lstStyle/>
          <a:p>
            <a:r>
              <a:rPr lang="en-US" dirty="0"/>
              <a:t>Typical experience Nita goes through before flying</a:t>
            </a:r>
          </a:p>
        </p:txBody>
      </p:sp>
      <p:sp>
        <p:nvSpPr>
          <p:cNvPr id="4" name="Rectangle 3"/>
          <p:cNvSpPr/>
          <p:nvPr/>
        </p:nvSpPr>
        <p:spPr>
          <a:xfrm>
            <a:off x="1676400" y="7265205"/>
            <a:ext cx="3506133" cy="856231"/>
          </a:xfrm>
          <a:prstGeom prst="rect">
            <a:avLst/>
          </a:prstGeom>
          <a:solidFill>
            <a:srgbClr val="81D3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2533" y="7265205"/>
            <a:ext cx="3506133" cy="856231"/>
          </a:xfrm>
          <a:prstGeom prst="rect">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88667" y="7265205"/>
            <a:ext cx="3506133" cy="856231"/>
          </a:xfrm>
          <a:prstGeom prst="rect">
            <a:avLst/>
          </a:prstGeom>
          <a:solidFill>
            <a:srgbClr val="005C8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4800" y="7265205"/>
            <a:ext cx="3506133" cy="856231"/>
          </a:xfrm>
          <a:prstGeom prst="rect">
            <a:avLst/>
          </a:prstGeom>
          <a:solidFill>
            <a:srgbClr val="005C8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700934" y="7265205"/>
            <a:ext cx="3506133" cy="856231"/>
          </a:xfrm>
          <a:prstGeom prst="rect">
            <a:avLst/>
          </a:prstGeom>
          <a:solidFill>
            <a:srgbClr val="81D3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207066" y="6696345"/>
            <a:ext cx="3500534" cy="1993948"/>
          </a:xfrm>
          <a:prstGeom prst="rightArrow">
            <a:avLst>
              <a:gd name="adj1" fmla="val 42671"/>
              <a:gd name="adj2" fmla="val 50000"/>
            </a:avLst>
          </a:prstGeom>
          <a:solidFill>
            <a:srgbClr val="005C8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28190" y="7416320"/>
            <a:ext cx="3081131"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01</a:t>
            </a:r>
          </a:p>
        </p:txBody>
      </p:sp>
      <p:sp>
        <p:nvSpPr>
          <p:cNvPr id="11" name="TextBox 10"/>
          <p:cNvSpPr txBox="1"/>
          <p:nvPr/>
        </p:nvSpPr>
        <p:spPr>
          <a:xfrm>
            <a:off x="5715287" y="7416320"/>
            <a:ext cx="2401203"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02</a:t>
            </a:r>
          </a:p>
        </p:txBody>
      </p:sp>
      <p:sp>
        <p:nvSpPr>
          <p:cNvPr id="12" name="TextBox 11"/>
          <p:cNvSpPr txBox="1"/>
          <p:nvPr/>
        </p:nvSpPr>
        <p:spPr>
          <a:xfrm>
            <a:off x="9046803" y="7416320"/>
            <a:ext cx="2820519"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03</a:t>
            </a:r>
          </a:p>
        </p:txBody>
      </p:sp>
      <p:sp>
        <p:nvSpPr>
          <p:cNvPr id="13" name="TextBox 12"/>
          <p:cNvSpPr txBox="1"/>
          <p:nvPr/>
        </p:nvSpPr>
        <p:spPr>
          <a:xfrm>
            <a:off x="12522278" y="7416320"/>
            <a:ext cx="2849774"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04</a:t>
            </a:r>
          </a:p>
        </p:txBody>
      </p:sp>
      <p:sp>
        <p:nvSpPr>
          <p:cNvPr id="14" name="TextBox 13"/>
          <p:cNvSpPr txBox="1"/>
          <p:nvPr/>
        </p:nvSpPr>
        <p:spPr>
          <a:xfrm>
            <a:off x="15871372" y="7416320"/>
            <a:ext cx="3162482"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05</a:t>
            </a:r>
          </a:p>
        </p:txBody>
      </p:sp>
      <p:sp>
        <p:nvSpPr>
          <p:cNvPr id="15" name="TextBox 14"/>
          <p:cNvSpPr txBox="1"/>
          <p:nvPr/>
        </p:nvSpPr>
        <p:spPr>
          <a:xfrm>
            <a:off x="19377505" y="7416320"/>
            <a:ext cx="2399777" cy="553998"/>
          </a:xfrm>
          <a:prstGeom prst="rect">
            <a:avLst/>
          </a:prstGeom>
          <a:noFill/>
        </p:spPr>
        <p:txBody>
          <a:bodyPr wrap="square" lIns="0" tIns="0" rIns="0" bIns="0" rtlCol="0">
            <a:spAutoFit/>
          </a:bodyPr>
          <a:lstStyle/>
          <a:p>
            <a:pPr algn="ct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STAGE 06</a:t>
            </a:r>
          </a:p>
        </p:txBody>
      </p:sp>
      <p:grpSp>
        <p:nvGrpSpPr>
          <p:cNvPr id="16" name="Group 15"/>
          <p:cNvGrpSpPr/>
          <p:nvPr/>
        </p:nvGrpSpPr>
        <p:grpSpPr>
          <a:xfrm>
            <a:off x="1676400" y="6475582"/>
            <a:ext cx="3503330" cy="266700"/>
            <a:chOff x="1676400" y="6532033"/>
            <a:chExt cx="3467100" cy="266700"/>
          </a:xfrm>
        </p:grpSpPr>
        <p:cxnSp>
          <p:nvCxnSpPr>
            <p:cNvPr id="17" name="Straight Connector 16"/>
            <p:cNvCxnSpPr/>
            <p:nvPr/>
          </p:nvCxnSpPr>
          <p:spPr>
            <a:xfrm>
              <a:off x="1676400" y="6665383"/>
              <a:ext cx="3467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6401" y="2834250"/>
            <a:ext cx="3503328" cy="1169551"/>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beginning of the journey</a:t>
            </a:r>
          </a:p>
        </p:txBody>
      </p:sp>
      <p:sp>
        <p:nvSpPr>
          <p:cNvPr id="21" name="TextBox 20"/>
          <p:cNvSpPr txBox="1"/>
          <p:nvPr/>
        </p:nvSpPr>
        <p:spPr>
          <a:xfrm>
            <a:off x="1676401" y="4256814"/>
            <a:ext cx="4207564" cy="1596334"/>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Nita is already anxious, she is worried about baggage weight, food for her child and commute to the airport</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Group 21"/>
          <p:cNvGrpSpPr/>
          <p:nvPr/>
        </p:nvGrpSpPr>
        <p:grpSpPr>
          <a:xfrm>
            <a:off x="5179730" y="8747889"/>
            <a:ext cx="3508936" cy="266700"/>
            <a:chOff x="1676400" y="6532033"/>
            <a:chExt cx="3467100" cy="266700"/>
          </a:xfrm>
        </p:grpSpPr>
        <p:cxnSp>
          <p:nvCxnSpPr>
            <p:cNvPr id="23" name="Straight Connector 22"/>
            <p:cNvCxnSpPr/>
            <p:nvPr/>
          </p:nvCxnSpPr>
          <p:spPr>
            <a:xfrm>
              <a:off x="1676400" y="6665383"/>
              <a:ext cx="3467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179729" y="9300656"/>
            <a:ext cx="3508939" cy="1169551"/>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Enter the airport</a:t>
            </a:r>
          </a:p>
        </p:txBody>
      </p:sp>
      <p:sp>
        <p:nvSpPr>
          <p:cNvPr id="27" name="TextBox 26"/>
          <p:cNvSpPr txBox="1"/>
          <p:nvPr/>
        </p:nvSpPr>
        <p:spPr>
          <a:xfrm>
            <a:off x="5179729" y="10723220"/>
            <a:ext cx="4322080" cy="2002600"/>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Nita has reached the airport, a bit delayed due to uncertain traffic jam. She now has to show her documents to the security to gain entry</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8" name="Group 27"/>
          <p:cNvGrpSpPr/>
          <p:nvPr/>
        </p:nvGrpSpPr>
        <p:grpSpPr>
          <a:xfrm>
            <a:off x="8685861" y="6475582"/>
            <a:ext cx="3503330" cy="266700"/>
            <a:chOff x="1676400" y="6532033"/>
            <a:chExt cx="3467100" cy="266700"/>
          </a:xfrm>
        </p:grpSpPr>
        <p:cxnSp>
          <p:nvCxnSpPr>
            <p:cNvPr id="29" name="Straight Connector 28"/>
            <p:cNvCxnSpPr/>
            <p:nvPr/>
          </p:nvCxnSpPr>
          <p:spPr>
            <a:xfrm>
              <a:off x="1676400" y="6665383"/>
              <a:ext cx="3467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8685862" y="2834250"/>
            <a:ext cx="3503328" cy="1169551"/>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boarding pass &amp; check in</a:t>
            </a:r>
          </a:p>
        </p:txBody>
      </p:sp>
      <p:sp>
        <p:nvSpPr>
          <p:cNvPr id="33" name="TextBox 32"/>
          <p:cNvSpPr txBox="1"/>
          <p:nvPr/>
        </p:nvSpPr>
        <p:spPr>
          <a:xfrm>
            <a:off x="8685862" y="4256814"/>
            <a:ext cx="4592816" cy="1596334"/>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After wheeling the luggage, multi-tasking carrying her child and keeping a check on her baggage she again has to show her documents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4" name="Group 33"/>
          <p:cNvGrpSpPr/>
          <p:nvPr/>
        </p:nvGrpSpPr>
        <p:grpSpPr>
          <a:xfrm>
            <a:off x="12191995" y="8747889"/>
            <a:ext cx="3508936" cy="266700"/>
            <a:chOff x="1676400" y="6532033"/>
            <a:chExt cx="3467100" cy="266700"/>
          </a:xfrm>
        </p:grpSpPr>
        <p:cxnSp>
          <p:nvCxnSpPr>
            <p:cNvPr id="35" name="Straight Connector 34"/>
            <p:cNvCxnSpPr/>
            <p:nvPr/>
          </p:nvCxnSpPr>
          <p:spPr>
            <a:xfrm>
              <a:off x="1676400" y="6665383"/>
              <a:ext cx="3467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2191994" y="9300656"/>
            <a:ext cx="3508939" cy="584775"/>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Security check</a:t>
            </a:r>
          </a:p>
        </p:txBody>
      </p:sp>
      <p:sp>
        <p:nvSpPr>
          <p:cNvPr id="39" name="TextBox 38"/>
          <p:cNvSpPr txBox="1"/>
          <p:nvPr/>
        </p:nvSpPr>
        <p:spPr>
          <a:xfrm>
            <a:off x="12191994" y="10723220"/>
            <a:ext cx="3508939" cy="2002600"/>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Something Nita always felt uncomfortable with, removing belt, shoes, jewelry, laptop and arranging those </a:t>
            </a: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trays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Group 39"/>
          <p:cNvGrpSpPr/>
          <p:nvPr/>
        </p:nvGrpSpPr>
        <p:grpSpPr>
          <a:xfrm>
            <a:off x="19204260" y="8747889"/>
            <a:ext cx="3508936" cy="266700"/>
            <a:chOff x="1676400" y="6532033"/>
            <a:chExt cx="3467100" cy="266700"/>
          </a:xfrm>
        </p:grpSpPr>
        <p:cxnSp>
          <p:nvCxnSpPr>
            <p:cNvPr id="41" name="Straight Connector 40"/>
            <p:cNvCxnSpPr/>
            <p:nvPr/>
          </p:nvCxnSpPr>
          <p:spPr>
            <a:xfrm>
              <a:off x="1676400" y="6665383"/>
              <a:ext cx="3467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764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43500" y="6532033"/>
              <a:ext cx="0" cy="2667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9204259" y="9300656"/>
            <a:ext cx="3508939" cy="1169551"/>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Boarding the flight</a:t>
            </a:r>
          </a:p>
        </p:txBody>
      </p:sp>
      <p:sp>
        <p:nvSpPr>
          <p:cNvPr id="45" name="TextBox 44"/>
          <p:cNvSpPr txBox="1"/>
          <p:nvPr/>
        </p:nvSpPr>
        <p:spPr>
          <a:xfrm>
            <a:off x="19204259" y="10723220"/>
            <a:ext cx="3508939" cy="1596334"/>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Finding the boarding gate, showing the boarding pass and walking the plane aisle to find the seat</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6" name="Group 45"/>
          <p:cNvGrpSpPr/>
          <p:nvPr/>
        </p:nvGrpSpPr>
        <p:grpSpPr>
          <a:xfrm>
            <a:off x="15702335" y="6475582"/>
            <a:ext cx="3503330" cy="266700"/>
            <a:chOff x="1676400" y="6532033"/>
            <a:chExt cx="3467100" cy="266700"/>
          </a:xfrm>
        </p:grpSpPr>
        <p:cxnSp>
          <p:nvCxnSpPr>
            <p:cNvPr id="47" name="Straight Connector 46"/>
            <p:cNvCxnSpPr/>
            <p:nvPr/>
          </p:nvCxnSpPr>
          <p:spPr>
            <a:xfrm>
              <a:off x="1676400" y="6665383"/>
              <a:ext cx="34671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764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143500" y="6532033"/>
              <a:ext cx="0" cy="2667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15702336" y="2834250"/>
            <a:ext cx="3503328" cy="1169551"/>
          </a:xfrm>
          <a:prstGeom prst="rect">
            <a:avLst/>
          </a:prstGeom>
          <a:noFill/>
        </p:spPr>
        <p:txBody>
          <a:bodyPr wrap="square" lIns="0" tIns="0" rIns="0" bIns="0" rtlCol="0">
            <a:spAutoFit/>
          </a:bodyPr>
          <a:lstStyle/>
          <a:p>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Immigration check</a:t>
            </a:r>
          </a:p>
        </p:txBody>
      </p:sp>
      <p:sp>
        <p:nvSpPr>
          <p:cNvPr id="51" name="TextBox 50"/>
          <p:cNvSpPr txBox="1"/>
          <p:nvPr/>
        </p:nvSpPr>
        <p:spPr>
          <a:xfrm>
            <a:off x="15702336" y="4256814"/>
            <a:ext cx="3503328" cy="2002600"/>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Something Nita always felt wastes a lot of her time, finding the counter &amp; reading the rules whilst at the airport is overwhelming</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9" name="Group 58">
            <a:extLst>
              <a:ext uri="{FF2B5EF4-FFF2-40B4-BE49-F238E27FC236}">
                <a16:creationId xmlns:a16="http://schemas.microsoft.com/office/drawing/2014/main" id="{7A1218E9-4AF7-FA40-9F03-AD17452D9E5B}"/>
              </a:ext>
            </a:extLst>
          </p:cNvPr>
          <p:cNvGrpSpPr/>
          <p:nvPr/>
        </p:nvGrpSpPr>
        <p:grpSpPr>
          <a:xfrm>
            <a:off x="1670794" y="8881239"/>
            <a:ext cx="1981298" cy="1743288"/>
            <a:chOff x="889686" y="9434719"/>
            <a:chExt cx="2668494" cy="2347932"/>
          </a:xfrm>
        </p:grpSpPr>
        <p:sp>
          <p:nvSpPr>
            <p:cNvPr id="52" name="Rectangle 51">
              <a:extLst>
                <a:ext uri="{FF2B5EF4-FFF2-40B4-BE49-F238E27FC236}">
                  <a16:creationId xmlns:a16="http://schemas.microsoft.com/office/drawing/2014/main" id="{71C75B33-B8ED-AD4D-85C9-507AB76C19A9}"/>
                </a:ext>
              </a:extLst>
            </p:cNvPr>
            <p:cNvSpPr/>
            <p:nvPr/>
          </p:nvSpPr>
          <p:spPr>
            <a:xfrm>
              <a:off x="889686" y="9434719"/>
              <a:ext cx="560316" cy="5603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0BBE60-E916-0945-BF9B-199E856F7D3D}"/>
                </a:ext>
              </a:extLst>
            </p:cNvPr>
            <p:cNvSpPr/>
            <p:nvPr/>
          </p:nvSpPr>
          <p:spPr>
            <a:xfrm>
              <a:off x="889686" y="10328527"/>
              <a:ext cx="560316" cy="56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0FA3364-57F5-4F48-BE21-904AB968A5D8}"/>
                </a:ext>
              </a:extLst>
            </p:cNvPr>
            <p:cNvSpPr/>
            <p:nvPr/>
          </p:nvSpPr>
          <p:spPr>
            <a:xfrm>
              <a:off x="889686" y="11222335"/>
              <a:ext cx="560316" cy="56031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6CC217-CA6C-4B46-84D5-6B4ABBFF830D}"/>
                </a:ext>
              </a:extLst>
            </p:cNvPr>
            <p:cNvSpPr txBox="1"/>
            <p:nvPr/>
          </p:nvSpPr>
          <p:spPr>
            <a:xfrm>
              <a:off x="1482804" y="9514721"/>
              <a:ext cx="1535933" cy="430887"/>
            </a:xfrm>
            <a:prstGeom prst="rect">
              <a:avLst/>
            </a:prstGeom>
            <a:noFill/>
          </p:spPr>
          <p:txBody>
            <a:bodyPr wrap="none" rtlCol="0">
              <a:spAutoFit/>
            </a:bodyPr>
            <a:lstStyle/>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Low Stress</a:t>
              </a:r>
            </a:p>
          </p:txBody>
        </p:sp>
        <p:sp>
          <p:nvSpPr>
            <p:cNvPr id="56" name="TextBox 55">
              <a:extLst>
                <a:ext uri="{FF2B5EF4-FFF2-40B4-BE49-F238E27FC236}">
                  <a16:creationId xmlns:a16="http://schemas.microsoft.com/office/drawing/2014/main" id="{3CAEC249-4138-9D43-B65D-6C077F76604F}"/>
                </a:ext>
              </a:extLst>
            </p:cNvPr>
            <p:cNvSpPr txBox="1"/>
            <p:nvPr/>
          </p:nvSpPr>
          <p:spPr>
            <a:xfrm>
              <a:off x="1482804" y="10433243"/>
              <a:ext cx="2075376" cy="430887"/>
            </a:xfrm>
            <a:prstGeom prst="rect">
              <a:avLst/>
            </a:prstGeom>
            <a:noFill/>
          </p:spPr>
          <p:txBody>
            <a:bodyPr wrap="none" rtlCol="0">
              <a:spAutoFit/>
            </a:bodyPr>
            <a:lstStyle/>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Medium Stress</a:t>
              </a:r>
            </a:p>
          </p:txBody>
        </p:sp>
        <p:sp>
          <p:nvSpPr>
            <p:cNvPr id="57" name="TextBox 56">
              <a:extLst>
                <a:ext uri="{FF2B5EF4-FFF2-40B4-BE49-F238E27FC236}">
                  <a16:creationId xmlns:a16="http://schemas.microsoft.com/office/drawing/2014/main" id="{3356F393-7F66-0740-AA8D-B163B2B244F8}"/>
                </a:ext>
              </a:extLst>
            </p:cNvPr>
            <p:cNvSpPr txBox="1"/>
            <p:nvPr/>
          </p:nvSpPr>
          <p:spPr>
            <a:xfrm>
              <a:off x="1482804" y="11252908"/>
              <a:ext cx="1610505" cy="430887"/>
            </a:xfrm>
            <a:prstGeom prst="rect">
              <a:avLst/>
            </a:prstGeom>
            <a:noFill/>
          </p:spPr>
          <p:txBody>
            <a:bodyPr wrap="none" rtlCol="0">
              <a:spAutoFit/>
            </a:bodyPr>
            <a:lstStyle/>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High Stress</a:t>
              </a:r>
            </a:p>
          </p:txBody>
        </p:sp>
      </p:grpSp>
    </p:spTree>
    <p:extLst>
      <p:ext uri="{BB962C8B-B14F-4D97-AF65-F5344CB8AC3E}">
        <p14:creationId xmlns:p14="http://schemas.microsoft.com/office/powerpoint/2010/main" val="388758633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0-#ppt_w/2"/>
                                          </p:val>
                                        </p:tav>
                                        <p:tav tm="100000">
                                          <p:val>
                                            <p:strVal val="#ppt_x"/>
                                          </p:val>
                                        </p:tav>
                                      </p:tavLst>
                                    </p:anim>
                                    <p:anim calcmode="lin" valueType="num">
                                      <p:cBhvr additive="base">
                                        <p:cTn id="23" dur="25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50" fill="hold"/>
                                        <p:tgtEl>
                                          <p:spTgt spid="6"/>
                                        </p:tgtEl>
                                        <p:attrNameLst>
                                          <p:attrName>ppt_x</p:attrName>
                                        </p:attrNameLst>
                                      </p:cBhvr>
                                      <p:tavLst>
                                        <p:tav tm="0">
                                          <p:val>
                                            <p:strVal val="0-#ppt_w/2"/>
                                          </p:val>
                                        </p:tav>
                                        <p:tav tm="100000">
                                          <p:val>
                                            <p:strVal val="#ppt_x"/>
                                          </p:val>
                                        </p:tav>
                                      </p:tavLst>
                                    </p:anim>
                                    <p:anim calcmode="lin" valueType="num">
                                      <p:cBhvr additive="base">
                                        <p:cTn id="27" dur="25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50" fill="hold"/>
                                        <p:tgtEl>
                                          <p:spTgt spid="7"/>
                                        </p:tgtEl>
                                        <p:attrNameLst>
                                          <p:attrName>ppt_x</p:attrName>
                                        </p:attrNameLst>
                                      </p:cBhvr>
                                      <p:tavLst>
                                        <p:tav tm="0">
                                          <p:val>
                                            <p:strVal val="0-#ppt_w/2"/>
                                          </p:val>
                                        </p:tav>
                                        <p:tav tm="100000">
                                          <p:val>
                                            <p:strVal val="#ppt_x"/>
                                          </p:val>
                                        </p:tav>
                                      </p:tavLst>
                                    </p:anim>
                                    <p:anim calcmode="lin" valueType="num">
                                      <p:cBhvr additive="base">
                                        <p:cTn id="31" dur="25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250" fill="hold"/>
                                        <p:tgtEl>
                                          <p:spTgt spid="8"/>
                                        </p:tgtEl>
                                        <p:attrNameLst>
                                          <p:attrName>ppt_x</p:attrName>
                                        </p:attrNameLst>
                                      </p:cBhvr>
                                      <p:tavLst>
                                        <p:tav tm="0">
                                          <p:val>
                                            <p:strVal val="0-#ppt_w/2"/>
                                          </p:val>
                                        </p:tav>
                                        <p:tav tm="100000">
                                          <p:val>
                                            <p:strVal val="#ppt_x"/>
                                          </p:val>
                                        </p:tav>
                                      </p:tavLst>
                                    </p:anim>
                                    <p:anim calcmode="lin" valueType="num">
                                      <p:cBhvr additive="base">
                                        <p:cTn id="35" dur="25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50" fill="hold"/>
                                        <p:tgtEl>
                                          <p:spTgt spid="10"/>
                                        </p:tgtEl>
                                        <p:attrNameLst>
                                          <p:attrName>ppt_x</p:attrName>
                                        </p:attrNameLst>
                                      </p:cBhvr>
                                      <p:tavLst>
                                        <p:tav tm="0">
                                          <p:val>
                                            <p:strVal val="0-#ppt_w/2"/>
                                          </p:val>
                                        </p:tav>
                                        <p:tav tm="100000">
                                          <p:val>
                                            <p:strVal val="#ppt_x"/>
                                          </p:val>
                                        </p:tav>
                                      </p:tavLst>
                                    </p:anim>
                                    <p:anim calcmode="lin" valueType="num">
                                      <p:cBhvr additive="base">
                                        <p:cTn id="39" dur="250" fill="hold"/>
                                        <p:tgtEl>
                                          <p:spTgt spid="1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250" fill="hold"/>
                                        <p:tgtEl>
                                          <p:spTgt spid="12"/>
                                        </p:tgtEl>
                                        <p:attrNameLst>
                                          <p:attrName>ppt_x</p:attrName>
                                        </p:attrNameLst>
                                      </p:cBhvr>
                                      <p:tavLst>
                                        <p:tav tm="0">
                                          <p:val>
                                            <p:strVal val="0-#ppt_w/2"/>
                                          </p:val>
                                        </p:tav>
                                        <p:tav tm="100000">
                                          <p:val>
                                            <p:strVal val="#ppt_x"/>
                                          </p:val>
                                        </p:tav>
                                      </p:tavLst>
                                    </p:anim>
                                    <p:anim calcmode="lin" valueType="num">
                                      <p:cBhvr additive="base">
                                        <p:cTn id="47" dur="25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0-#ppt_w/2"/>
                                          </p:val>
                                        </p:tav>
                                        <p:tav tm="100000">
                                          <p:val>
                                            <p:strVal val="#ppt_x"/>
                                          </p:val>
                                        </p:tav>
                                      </p:tavLst>
                                    </p:anim>
                                    <p:anim calcmode="lin" valueType="num">
                                      <p:cBhvr additive="base">
                                        <p:cTn id="51" dur="25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250" fill="hold"/>
                                        <p:tgtEl>
                                          <p:spTgt spid="14"/>
                                        </p:tgtEl>
                                        <p:attrNameLst>
                                          <p:attrName>ppt_x</p:attrName>
                                        </p:attrNameLst>
                                      </p:cBhvr>
                                      <p:tavLst>
                                        <p:tav tm="0">
                                          <p:val>
                                            <p:strVal val="0-#ppt_w/2"/>
                                          </p:val>
                                        </p:tav>
                                        <p:tav tm="100000">
                                          <p:val>
                                            <p:strVal val="#ppt_x"/>
                                          </p:val>
                                        </p:tav>
                                      </p:tavLst>
                                    </p:anim>
                                    <p:anim calcmode="lin" valueType="num">
                                      <p:cBhvr additive="base">
                                        <p:cTn id="55" dur="25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250" fill="hold"/>
                                        <p:tgtEl>
                                          <p:spTgt spid="15"/>
                                        </p:tgtEl>
                                        <p:attrNameLst>
                                          <p:attrName>ppt_x</p:attrName>
                                        </p:attrNameLst>
                                      </p:cBhvr>
                                      <p:tavLst>
                                        <p:tav tm="0">
                                          <p:val>
                                            <p:strVal val="0-#ppt_w/2"/>
                                          </p:val>
                                        </p:tav>
                                        <p:tav tm="100000">
                                          <p:val>
                                            <p:strVal val="#ppt_x"/>
                                          </p:val>
                                        </p:tav>
                                      </p:tavLst>
                                    </p:anim>
                                    <p:anim calcmode="lin" valueType="num">
                                      <p:cBhvr additive="base">
                                        <p:cTn id="59" dur="25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250" fill="hold"/>
                                        <p:tgtEl>
                                          <p:spTgt spid="9"/>
                                        </p:tgtEl>
                                        <p:attrNameLst>
                                          <p:attrName>ppt_x</p:attrName>
                                        </p:attrNameLst>
                                      </p:cBhvr>
                                      <p:tavLst>
                                        <p:tav tm="0">
                                          <p:val>
                                            <p:strVal val="0-#ppt_w/2"/>
                                          </p:val>
                                        </p:tav>
                                        <p:tav tm="100000">
                                          <p:val>
                                            <p:strVal val="#ppt_x"/>
                                          </p:val>
                                        </p:tav>
                                      </p:tavLst>
                                    </p:anim>
                                    <p:anim calcmode="lin" valueType="num">
                                      <p:cBhvr additive="base">
                                        <p:cTn id="63" dur="250" fill="hold"/>
                                        <p:tgtEl>
                                          <p:spTgt spid="9"/>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250"/>
                                        <p:tgtEl>
                                          <p:spTgt spid="16"/>
                                        </p:tgtEl>
                                      </p:cBhvr>
                                    </p:animEffect>
                                  </p:childTnLst>
                                </p:cTn>
                              </p:par>
                              <p:par>
                                <p:cTn id="68" presetID="22" presetClass="entr" presetSubtype="4"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par>
                                <p:cTn id="71" presetID="22" presetClass="entr" presetSubtype="4"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down)">
                                      <p:cBhvr>
                                        <p:cTn id="73" dur="500"/>
                                        <p:tgtEl>
                                          <p:spTgt spid="46"/>
                                        </p:tgtEl>
                                      </p:cBhvr>
                                    </p:animEffect>
                                  </p:childTnLst>
                                </p:cTn>
                              </p:par>
                              <p:par>
                                <p:cTn id="74" presetID="2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down)">
                                      <p:cBhvr>
                                        <p:cTn id="82" dur="500"/>
                                        <p:tgtEl>
                                          <p:spTgt spid="40"/>
                                        </p:tgtEl>
                                      </p:cBhvr>
                                    </p:animEffect>
                                  </p:childTnLst>
                                </p:cTn>
                              </p:par>
                            </p:childTnLst>
                          </p:cTn>
                        </p:par>
                        <p:par>
                          <p:cTn id="83" fill="hold">
                            <p:stCondLst>
                              <p:cond delay="200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down)">
                                      <p:cBhvr>
                                        <p:cTn id="95" dur="500"/>
                                        <p:tgtEl>
                                          <p:spTgt spid="3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down)">
                                      <p:cBhvr>
                                        <p:cTn id="98" dur="500"/>
                                        <p:tgtEl>
                                          <p:spTgt spid="5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00"/>
                                        <p:tgtEl>
                                          <p:spTgt spid="51"/>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00"/>
                                        <p:tgtEl>
                                          <p:spTgt spid="2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down)">
                                      <p:cBhvr>
                                        <p:cTn id="110" dur="500"/>
                                        <p:tgtEl>
                                          <p:spTgt spid="38"/>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down)">
                                      <p:cBhvr>
                                        <p:cTn id="113" dur="500"/>
                                        <p:tgtEl>
                                          <p:spTgt spid="39"/>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wipe(down)">
                                      <p:cBhvr>
                                        <p:cTn id="116" dur="500"/>
                                        <p:tgtEl>
                                          <p:spTgt spid="44"/>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wipe(down)">
                                      <p:cBhvr>
                                        <p:cTn id="119" dur="500"/>
                                        <p:tgtEl>
                                          <p:spTgt spid="45"/>
                                        </p:tgtEl>
                                      </p:cBhvr>
                                    </p:animEffect>
                                  </p:childTnLst>
                                </p:cTn>
                              </p:par>
                            </p:childTnLst>
                          </p:cTn>
                        </p:par>
                        <p:par>
                          <p:cTn id="120" fill="hold">
                            <p:stCondLst>
                              <p:cond delay="2500"/>
                            </p:stCondLst>
                            <p:childTnLst>
                              <p:par>
                                <p:cTn id="121" presetID="3" presetClass="entr" presetSubtype="10" fill="hold"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blinds(horizontal)">
                                      <p:cBhvr>
                                        <p:cTn id="123"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20" grpId="0"/>
      <p:bldP spid="21" grpId="0"/>
      <p:bldP spid="26" grpId="0"/>
      <p:bldP spid="27" grpId="0"/>
      <p:bldP spid="32" grpId="0"/>
      <p:bldP spid="33" grpId="0"/>
      <p:bldP spid="38" grpId="0"/>
      <p:bldP spid="39" grpId="0"/>
      <p:bldP spid="44" grpId="0"/>
      <p:bldP spid="45"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solidFill>
                  <a:schemeClr val="accent2"/>
                </a:solidFill>
              </a:rPr>
              <a:t>Cycle</a:t>
            </a:r>
            <a:endParaRPr lang="en-US" dirty="0"/>
          </a:p>
        </p:txBody>
      </p:sp>
      <p:sp>
        <p:nvSpPr>
          <p:cNvPr id="3" name="Text Placeholder 2"/>
          <p:cNvSpPr>
            <a:spLocks noGrp="1"/>
          </p:cNvSpPr>
          <p:nvPr>
            <p:ph type="body" sz="quarter" idx="10"/>
          </p:nvPr>
        </p:nvSpPr>
        <p:spPr/>
        <p:txBody>
          <a:bodyPr tIns="0"/>
          <a:lstStyle/>
          <a:p>
            <a:r>
              <a:rPr lang="en-US" dirty="0"/>
              <a:t>What goes around, comes around</a:t>
            </a:r>
          </a:p>
        </p:txBody>
      </p:sp>
      <p:sp>
        <p:nvSpPr>
          <p:cNvPr id="55" name="Rectangle 54">
            <a:extLst>
              <a:ext uri="{FF2B5EF4-FFF2-40B4-BE49-F238E27FC236}">
                <a16:creationId xmlns:a16="http://schemas.microsoft.com/office/drawing/2014/main" id="{452C9FA1-14F7-9447-99A4-75A1A840D627}"/>
              </a:ext>
            </a:extLst>
          </p:cNvPr>
          <p:cNvSpPr/>
          <p:nvPr/>
        </p:nvSpPr>
        <p:spPr>
          <a:xfrm>
            <a:off x="3423683" y="2704352"/>
            <a:ext cx="18011553" cy="1695272"/>
          </a:xfrm>
          <a:prstGeom prst="rect">
            <a:avLst/>
          </a:prstGeom>
        </p:spPr>
        <p:txBody>
          <a:bodyPr wrap="square">
            <a:spAutoFit/>
          </a:bodyPr>
          <a:lstStyle/>
          <a:p>
            <a:pPr>
              <a:lnSpc>
                <a:spcPct val="150000"/>
              </a:lnSpc>
            </a:pPr>
            <a:r>
              <a:rPr lang="en-IN"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Problems are mostly caused by misunderstandings between staff and passengers. While the air travel system is unfriendly to passengers, they get confused and stressed, which causes them to perform worse. While passengers too behave incorrectly, the staff lose patience and also get stressed, which makes the travel system even more unfriendly to the passengers.</a:t>
            </a:r>
            <a:endPar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1" name="Group 60">
            <a:extLst>
              <a:ext uri="{FF2B5EF4-FFF2-40B4-BE49-F238E27FC236}">
                <a16:creationId xmlns:a16="http://schemas.microsoft.com/office/drawing/2014/main" id="{1459B453-FD0A-1240-89A7-2D5377CDA0D3}"/>
              </a:ext>
            </a:extLst>
          </p:cNvPr>
          <p:cNvGrpSpPr/>
          <p:nvPr/>
        </p:nvGrpSpPr>
        <p:grpSpPr>
          <a:xfrm>
            <a:off x="2299464" y="5309850"/>
            <a:ext cx="20053718" cy="6222271"/>
            <a:chOff x="2299464" y="5309850"/>
            <a:chExt cx="20053718" cy="6222271"/>
          </a:xfrm>
        </p:grpSpPr>
        <p:sp>
          <p:nvSpPr>
            <p:cNvPr id="53" name="Rounded Rectangle 52">
              <a:extLst>
                <a:ext uri="{FF2B5EF4-FFF2-40B4-BE49-F238E27FC236}">
                  <a16:creationId xmlns:a16="http://schemas.microsoft.com/office/drawing/2014/main" id="{77069C03-CF4F-D040-A42C-D13C72628331}"/>
                </a:ext>
              </a:extLst>
            </p:cNvPr>
            <p:cNvSpPr/>
            <p:nvPr/>
          </p:nvSpPr>
          <p:spPr>
            <a:xfrm>
              <a:off x="4717311" y="5571460"/>
              <a:ext cx="14949377" cy="5699051"/>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1E35B58-DAF4-5C4F-AB7E-4FD1426E41E7}"/>
                </a:ext>
              </a:extLst>
            </p:cNvPr>
            <p:cNvSpPr txBox="1"/>
            <p:nvPr/>
          </p:nvSpPr>
          <p:spPr>
            <a:xfrm>
              <a:off x="9922294" y="5309850"/>
              <a:ext cx="5014329" cy="523220"/>
            </a:xfrm>
            <a:prstGeom prst="rect">
              <a:avLst/>
            </a:prstGeom>
            <a:solidFill>
              <a:schemeClr val="bg1"/>
            </a:solidFill>
          </p:spPr>
          <p:txBody>
            <a:bodyPr wrap="square" rtlCol="0">
              <a:spAutoFit/>
            </a:bodyPr>
            <a:lstStyle/>
            <a:p>
              <a:pPr algn="ctr"/>
              <a:r>
                <a:rPr lang="en-US" sz="28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Passenger is stressed</a:t>
              </a:r>
            </a:p>
          </p:txBody>
        </p:sp>
        <p:sp>
          <p:nvSpPr>
            <p:cNvPr id="57" name="TextBox 56">
              <a:extLst>
                <a:ext uri="{FF2B5EF4-FFF2-40B4-BE49-F238E27FC236}">
                  <a16:creationId xmlns:a16="http://schemas.microsoft.com/office/drawing/2014/main" id="{DF4F2EAD-CCB0-EB43-AE55-7E51C946F406}"/>
                </a:ext>
              </a:extLst>
            </p:cNvPr>
            <p:cNvSpPr txBox="1"/>
            <p:nvPr/>
          </p:nvSpPr>
          <p:spPr>
            <a:xfrm>
              <a:off x="10327043" y="11008901"/>
              <a:ext cx="3729911" cy="523220"/>
            </a:xfrm>
            <a:prstGeom prst="rect">
              <a:avLst/>
            </a:prstGeom>
            <a:solidFill>
              <a:schemeClr val="bg1"/>
            </a:solidFill>
          </p:spPr>
          <p:txBody>
            <a:bodyPr wrap="square" rtlCol="0">
              <a:spAutoFit/>
            </a:bodyPr>
            <a:lstStyle/>
            <a:p>
              <a:pPr algn="ctr"/>
              <a:r>
                <a:rPr lang="en-US" sz="28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Staff lose patience</a:t>
              </a:r>
            </a:p>
          </p:txBody>
        </p:sp>
        <p:sp>
          <p:nvSpPr>
            <p:cNvPr id="58" name="TextBox 57">
              <a:extLst>
                <a:ext uri="{FF2B5EF4-FFF2-40B4-BE49-F238E27FC236}">
                  <a16:creationId xmlns:a16="http://schemas.microsoft.com/office/drawing/2014/main" id="{BF6E5D6D-3A91-6540-B526-215E1FAF85A5}"/>
                </a:ext>
              </a:extLst>
            </p:cNvPr>
            <p:cNvSpPr txBox="1"/>
            <p:nvPr/>
          </p:nvSpPr>
          <p:spPr>
            <a:xfrm>
              <a:off x="2299464" y="8031784"/>
              <a:ext cx="5143329" cy="867106"/>
            </a:xfrm>
            <a:prstGeom prst="rect">
              <a:avLst/>
            </a:prstGeom>
            <a:solidFill>
              <a:schemeClr val="bg1"/>
            </a:solidFill>
          </p:spPr>
          <p:txBody>
            <a:bodyPr wrap="square" tIns="216000" bIns="216000" rtlCol="0">
              <a:spAutoFit/>
            </a:bodyPr>
            <a:lstStyle/>
            <a:p>
              <a:pPr algn="ctr"/>
              <a:r>
                <a:rPr lang="en-US" sz="28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 unfriendly travel system</a:t>
              </a:r>
            </a:p>
          </p:txBody>
        </p:sp>
        <p:sp>
          <p:nvSpPr>
            <p:cNvPr id="59" name="TextBox 58">
              <a:extLst>
                <a:ext uri="{FF2B5EF4-FFF2-40B4-BE49-F238E27FC236}">
                  <a16:creationId xmlns:a16="http://schemas.microsoft.com/office/drawing/2014/main" id="{E4E4D45A-EAF4-9C4D-AC91-40695E96D577}"/>
                </a:ext>
              </a:extLst>
            </p:cNvPr>
            <p:cNvSpPr txBox="1"/>
            <p:nvPr/>
          </p:nvSpPr>
          <p:spPr>
            <a:xfrm>
              <a:off x="17209853" y="8031784"/>
              <a:ext cx="5143329" cy="867106"/>
            </a:xfrm>
            <a:prstGeom prst="rect">
              <a:avLst/>
            </a:prstGeom>
            <a:solidFill>
              <a:schemeClr val="bg1"/>
            </a:solidFill>
          </p:spPr>
          <p:txBody>
            <a:bodyPr wrap="square" tIns="216000" bIns="216000" rtlCol="0">
              <a:spAutoFit/>
            </a:bodyPr>
            <a:lstStyle/>
            <a:p>
              <a:pPr algn="ctr"/>
              <a:r>
                <a:rPr lang="en-US" sz="28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Passengers perform worse</a:t>
              </a:r>
            </a:p>
          </p:txBody>
        </p:sp>
      </p:grpSp>
    </p:spTree>
    <p:extLst>
      <p:ext uri="{BB962C8B-B14F-4D97-AF65-F5344CB8AC3E}">
        <p14:creationId xmlns:p14="http://schemas.microsoft.com/office/powerpoint/2010/main" val="281247484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250"/>
                                        <p:tgtEl>
                                          <p:spTgt spid="55"/>
                                        </p:tgtEl>
                                      </p:cBhvr>
                                    </p:animEffect>
                                  </p:childTnLst>
                                </p:cTn>
                              </p:par>
                            </p:childTnLst>
                          </p:cTn>
                        </p:par>
                        <p:par>
                          <p:cTn id="18" fill="hold">
                            <p:stCondLst>
                              <p:cond delay="1250"/>
                            </p:stCondLst>
                            <p:childTnLst>
                              <p:par>
                                <p:cTn id="19" presetID="21" presetClass="entr" presetSubtype="1"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heel(1)">
                                      <p:cBhvr>
                                        <p:cTn id="2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17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3210" y="5896198"/>
            <a:ext cx="16137580" cy="1923604"/>
          </a:xfrm>
          <a:prstGeom prst="rect">
            <a:avLst/>
          </a:prstGeom>
          <a:noFill/>
        </p:spPr>
        <p:txBody>
          <a:bodyPr wrap="square" lIns="0" tIns="0" rIns="0" bIns="0" rtlCol="0">
            <a:spAutoFit/>
          </a:bodyPr>
          <a:lstStyle/>
          <a:p>
            <a:pPr algn="ctr"/>
            <a:r>
              <a:rPr lang="en-US" sz="12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Findings</a:t>
            </a:r>
          </a:p>
        </p:txBody>
      </p:sp>
      <p:grpSp>
        <p:nvGrpSpPr>
          <p:cNvPr id="40" name="Group 39"/>
          <p:cNvGrpSpPr/>
          <p:nvPr/>
        </p:nvGrpSpPr>
        <p:grpSpPr>
          <a:xfrm>
            <a:off x="6408684" y="5334600"/>
            <a:ext cx="11566632"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791943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up)">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5926" y="663803"/>
            <a:ext cx="14371674" cy="1163097"/>
          </a:xfrm>
        </p:spPr>
        <p:txBody>
          <a:bodyPr/>
          <a:lstStyle/>
          <a:p>
            <a:pPr algn="l"/>
            <a:r>
              <a:rPr lang="en-US" dirty="0"/>
              <a:t>The </a:t>
            </a:r>
            <a:r>
              <a:rPr lang="en-US" dirty="0">
                <a:solidFill>
                  <a:schemeClr val="accent2"/>
                </a:solidFill>
              </a:rPr>
              <a:t>Problems</a:t>
            </a:r>
          </a:p>
        </p:txBody>
      </p:sp>
      <p:sp>
        <p:nvSpPr>
          <p:cNvPr id="32" name="TextBox 31">
            <a:extLst>
              <a:ext uri="{FF2B5EF4-FFF2-40B4-BE49-F238E27FC236}">
                <a16:creationId xmlns:a16="http://schemas.microsoft.com/office/drawing/2014/main" id="{347B5DD1-CCE5-CD44-846E-C1D68DA1AB82}"/>
              </a:ext>
            </a:extLst>
          </p:cNvPr>
          <p:cNvSpPr txBox="1"/>
          <p:nvPr/>
        </p:nvSpPr>
        <p:spPr>
          <a:xfrm>
            <a:off x="8320721" y="2538754"/>
            <a:ext cx="14730665" cy="8333435"/>
          </a:xfrm>
          <a:prstGeom prst="rect">
            <a:avLst/>
          </a:prstGeom>
          <a:noFill/>
        </p:spPr>
        <p:txBody>
          <a:bodyPr wrap="square" lIns="0" tIns="0" rIns="0" bIns="0" rtlCol="0">
            <a:spAutoFit/>
          </a:bodyPr>
          <a:lstStyle/>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The entire process is not seamless and very confusing even for a regular flyer. </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Nita has to interact with different individuals from time to time</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Airline or Travel website/App</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Cab app &amp; cab driver</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Airport ground staff</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Security (Entry at the airport)</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Airline staff (Boarding pass and Baggage)</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Airport staff again</a:t>
            </a:r>
          </a:p>
          <a:p>
            <a:pPr marL="1428750" lvl="1"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Government staff (immigration)</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Information received is sometimes blurred</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Staff at the airport though could be well trained but are stressed after catering to the galaxy of humans they deal with</a:t>
            </a:r>
          </a:p>
          <a:p>
            <a:pPr marL="514350" indent="-514350">
              <a:lnSpc>
                <a:spcPct val="150000"/>
              </a:lnSpc>
              <a:buFont typeface="Arial" panose="020B0604020202020204" pitchFamily="34" charset="0"/>
              <a:buChar char="•"/>
            </a:pPr>
            <a:r>
              <a:rPr lang="en-US" sz="2800" spc="50"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Signages at the airport could be confusing </a:t>
            </a:r>
          </a:p>
        </p:txBody>
      </p:sp>
      <p:sp>
        <p:nvSpPr>
          <p:cNvPr id="33" name="Freeform 32">
            <a:extLst>
              <a:ext uri="{FF2B5EF4-FFF2-40B4-BE49-F238E27FC236}">
                <a16:creationId xmlns:a16="http://schemas.microsoft.com/office/drawing/2014/main" id="{1614343C-C092-9643-9A0A-6BBA587F86CC}"/>
              </a:ext>
            </a:extLst>
          </p:cNvPr>
          <p:cNvSpPr>
            <a:spLocks noEditPoints="1"/>
          </p:cNvSpPr>
          <p:nvPr/>
        </p:nvSpPr>
        <p:spPr bwMode="auto">
          <a:xfrm>
            <a:off x="3636337" y="1826900"/>
            <a:ext cx="2724447" cy="1012952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accent1"/>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5" name="Text Placeholder 4">
            <a:extLst>
              <a:ext uri="{FF2B5EF4-FFF2-40B4-BE49-F238E27FC236}">
                <a16:creationId xmlns:a16="http://schemas.microsoft.com/office/drawing/2014/main" id="{028737FE-7D06-8A44-9737-148195D4FD99}"/>
              </a:ext>
            </a:extLst>
          </p:cNvPr>
          <p:cNvSpPr>
            <a:spLocks noGrp="1"/>
          </p:cNvSpPr>
          <p:nvPr>
            <p:ph type="body" sz="quarter" idx="10"/>
          </p:nvPr>
        </p:nvSpPr>
        <p:spPr/>
        <p:txBody>
          <a:bodyPr/>
          <a:lstStyle/>
          <a:p>
            <a:endParaRPr lang="en-US" dirty="0"/>
          </a:p>
        </p:txBody>
      </p:sp>
      <p:grpSp>
        <p:nvGrpSpPr>
          <p:cNvPr id="10" name="Group 9">
            <a:extLst>
              <a:ext uri="{FF2B5EF4-FFF2-40B4-BE49-F238E27FC236}">
                <a16:creationId xmlns:a16="http://schemas.microsoft.com/office/drawing/2014/main" id="{EF8E6BEB-3803-9B40-AECC-7B0BE6770F30}"/>
              </a:ext>
            </a:extLst>
          </p:cNvPr>
          <p:cNvGrpSpPr/>
          <p:nvPr/>
        </p:nvGrpSpPr>
        <p:grpSpPr>
          <a:xfrm>
            <a:off x="8335926" y="11426495"/>
            <a:ext cx="9952074" cy="1138208"/>
            <a:chOff x="8335926" y="10448301"/>
            <a:chExt cx="13186479" cy="1508124"/>
          </a:xfrm>
        </p:grpSpPr>
        <p:sp>
          <p:nvSpPr>
            <p:cNvPr id="9" name="Rounded Rectangle 8">
              <a:extLst>
                <a:ext uri="{FF2B5EF4-FFF2-40B4-BE49-F238E27FC236}">
                  <a16:creationId xmlns:a16="http://schemas.microsoft.com/office/drawing/2014/main" id="{AABF7258-444E-9A4E-A997-424538472C6A}"/>
                </a:ext>
              </a:extLst>
            </p:cNvPr>
            <p:cNvSpPr/>
            <p:nvPr/>
          </p:nvSpPr>
          <p:spPr>
            <a:xfrm>
              <a:off x="8335926" y="10448301"/>
              <a:ext cx="13186479" cy="1508124"/>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67A65A57-7706-4947-9623-D7F2963E6611}"/>
                </a:ext>
              </a:extLst>
            </p:cNvPr>
            <p:cNvSpPr/>
            <p:nvPr/>
          </p:nvSpPr>
          <p:spPr>
            <a:xfrm>
              <a:off x="9272105" y="10764634"/>
              <a:ext cx="577429" cy="87545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Rectangle 15">
              <a:extLst>
                <a:ext uri="{FF2B5EF4-FFF2-40B4-BE49-F238E27FC236}">
                  <a16:creationId xmlns:a16="http://schemas.microsoft.com/office/drawing/2014/main" id="{818FD56C-86F3-6441-B303-100DC16C9B56}"/>
                </a:ext>
              </a:extLst>
            </p:cNvPr>
            <p:cNvSpPr/>
            <p:nvPr/>
          </p:nvSpPr>
          <p:spPr>
            <a:xfrm>
              <a:off x="10058915" y="10940753"/>
              <a:ext cx="11052576" cy="693266"/>
            </a:xfrm>
            <a:prstGeom prst="rect">
              <a:avLst/>
            </a:prstGeom>
          </p:spPr>
          <p:txBody>
            <a:bodyPr wrap="none">
              <a:spAutoFit/>
            </a:bodyPr>
            <a:lstStyle/>
            <a:p>
              <a:r>
                <a:rPr lang="en-US" sz="2800" spc="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does this sign mean Go Up or Go Straight? </a:t>
              </a:r>
              <a:endParaRPr lang="en-US" sz="2800" dirty="0">
                <a:solidFill>
                  <a:schemeClr val="bg1"/>
                </a:solidFill>
              </a:endParaRPr>
            </a:p>
          </p:txBody>
        </p:sp>
      </p:grpSp>
    </p:spTree>
    <p:extLst>
      <p:ext uri="{BB962C8B-B14F-4D97-AF65-F5344CB8AC3E}">
        <p14:creationId xmlns:p14="http://schemas.microsoft.com/office/powerpoint/2010/main" val="2322474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250"/>
                                        <p:tgtEl>
                                          <p:spTgt spid="33"/>
                                        </p:tgtEl>
                                      </p:cBhvr>
                                    </p:animEffect>
                                  </p:childTnLst>
                                </p:cTn>
                              </p:par>
                            </p:childTnLst>
                          </p:cTn>
                        </p:par>
                        <p:par>
                          <p:cTn id="11" fill="hold">
                            <p:stCondLst>
                              <p:cond delay="250"/>
                            </p:stCondLst>
                            <p:childTnLst>
                              <p:par>
                                <p:cTn id="12" presetID="42"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250"/>
                                        <p:tgtEl>
                                          <p:spTgt spid="32"/>
                                        </p:tgtEl>
                                      </p:cBhvr>
                                    </p:animEffect>
                                    <p:anim calcmode="lin" valueType="num">
                                      <p:cBhvr>
                                        <p:cTn id="15" dur="250" fill="hold"/>
                                        <p:tgtEl>
                                          <p:spTgt spid="32"/>
                                        </p:tgtEl>
                                        <p:attrNameLst>
                                          <p:attrName>ppt_x</p:attrName>
                                        </p:attrNameLst>
                                      </p:cBhvr>
                                      <p:tavLst>
                                        <p:tav tm="0">
                                          <p:val>
                                            <p:strVal val="#ppt_x"/>
                                          </p:val>
                                        </p:tav>
                                        <p:tav tm="100000">
                                          <p:val>
                                            <p:strVal val="#ppt_x"/>
                                          </p:val>
                                        </p:tav>
                                      </p:tavLst>
                                    </p:anim>
                                    <p:anim calcmode="lin" valueType="num">
                                      <p:cBhvr>
                                        <p:cTn id="16" dur="25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animBg="1"/>
    </p:bldLst>
  </p:timing>
</p:sld>
</file>

<file path=ppt/theme/theme1.xml><?xml version="1.0" encoding="utf-8"?>
<a:theme xmlns:a="http://schemas.openxmlformats.org/drawingml/2006/main" name="Office Theme">
  <a:themeElements>
    <a:clrScheme name="02-Business Plan">
      <a:dk1>
        <a:srgbClr val="999999"/>
      </a:dk1>
      <a:lt1>
        <a:sysClr val="window" lastClr="FFFFFF"/>
      </a:lt1>
      <a:dk2>
        <a:srgbClr val="050A19"/>
      </a:dk2>
      <a:lt2>
        <a:srgbClr val="FFFFFF"/>
      </a:lt2>
      <a:accent1>
        <a:srgbClr val="81D2FF"/>
      </a:accent1>
      <a:accent2>
        <a:srgbClr val="64C8FF"/>
      </a:accent2>
      <a:accent3>
        <a:srgbClr val="1EAFFF"/>
      </a:accent3>
      <a:accent4>
        <a:srgbClr val="0096F0"/>
      </a:accent4>
      <a:accent5>
        <a:srgbClr val="0081D0"/>
      </a:accent5>
      <a:accent6>
        <a:srgbClr val="006AAC"/>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7724</TotalTime>
  <Words>1714</Words>
  <Application>Microsoft Macintosh PowerPoint</Application>
  <PresentationFormat>Custom</PresentationFormat>
  <Paragraphs>166</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Open Sans Light</vt:lpstr>
      <vt:lpstr>Roboto</vt:lpstr>
      <vt:lpstr>Office Theme</vt:lpstr>
      <vt:lpstr>PowerPoint Presentation</vt:lpstr>
      <vt:lpstr>The Process</vt:lpstr>
      <vt:lpstr>What, Why &amp; How?</vt:lpstr>
      <vt:lpstr>PowerPoint Presentation</vt:lpstr>
      <vt:lpstr>PowerPoint Presentation</vt:lpstr>
      <vt:lpstr>Current Experience</vt:lpstr>
      <vt:lpstr>The Cycle</vt:lpstr>
      <vt:lpstr>PowerPoint Presentation</vt:lpstr>
      <vt:lpstr>The Problems</vt:lpstr>
      <vt:lpstr>PowerPoint Presentation</vt:lpstr>
      <vt:lpstr>Cloud Walk</vt:lpstr>
      <vt:lpstr>Cloud Walk</vt:lpstr>
      <vt:lpstr>Cloud Walk</vt:lpstr>
      <vt:lpstr>Cloud Walk</vt:lpstr>
      <vt:lpstr>Cloud Walk</vt:lpstr>
      <vt:lpstr>Cloud Walk</vt:lpstr>
      <vt:lpstr>Cloud Walk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The Airport Experience</dc:title>
  <dc:subject/>
  <dc:creator>Amit Bhopi</dc:creator>
  <cp:keywords/>
  <dc:description/>
  <cp:lastModifiedBy>Amit Bhopi</cp:lastModifiedBy>
  <cp:revision>1333</cp:revision>
  <cp:lastPrinted>2019-03-03T07:23:18Z</cp:lastPrinted>
  <dcterms:created xsi:type="dcterms:W3CDTF">2016-06-20T18:47:00Z</dcterms:created>
  <dcterms:modified xsi:type="dcterms:W3CDTF">2020-09-17T09:40:54Z</dcterms:modified>
  <cp:category/>
</cp:coreProperties>
</file>